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98"/>
    <p:restoredTop sz="76135"/>
  </p:normalViewPr>
  <p:slideViewPr>
    <p:cSldViewPr snapToGrid="0" snapToObjects="1">
      <p:cViewPr varScale="1">
        <p:scale>
          <a:sx n="82" d="100"/>
          <a:sy n="82" d="100"/>
        </p:scale>
        <p:origin x="18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1143000" y="685800"/>
            <a:ext cx="4572000" cy="3429000"/>
          </a:xfrm>
          <a:prstGeom prst="rect">
            <a:avLst/>
          </a:prstGeom>
        </p:spPr>
        <p:txBody>
          <a:bodyPr/>
          <a:lstStyle/>
          <a:p>
            <a:endParaRPr/>
          </a:p>
        </p:txBody>
      </p:sp>
      <p:sp>
        <p:nvSpPr>
          <p:cNvPr id="129" name="Shape 12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本章讨论Agent不能通过单个行动一步完成目标，如何找到一组行动序列达到目标。搜索就是指从问题出发寻找解的过程。</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冗余路径：140和297这两条路都能从Sibiu到达Arad，哪条是冗余的？显然是后者。到达某个状态只需要记录一条路即可。</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t>不可避免的冗余状态：如交通找路、滑块问题。</a:t>
            </a:r>
          </a:p>
          <a:p>
            <a:r>
              <a:t>4</a:t>
            </a:r>
            <a:r>
              <a:rPr baseline="31999"/>
              <a:t>d</a:t>
            </a:r>
            <a:r>
              <a:t>：每个节点都可以扩充4个方向，d层，如果树搜索，画成搜索树即4</a:t>
            </a:r>
            <a:r>
              <a:rPr baseline="31999"/>
              <a:t>d</a:t>
            </a:r>
            <a:r>
              <a:t>，有很多冗余的。</a:t>
            </a:r>
          </a:p>
          <a:p>
            <a:r>
              <a:t>2d</a:t>
            </a:r>
            <a:r>
              <a:rPr baseline="31999"/>
              <a:t>d</a:t>
            </a:r>
            <a:r>
              <a:t>：看图3.9(c)，d=2(从0开始，1、2，2层是白色圈)，叶结点16个，去掉冗余的实际就8个。所以必须处理冗余路径，否则有些问题本来可解却变成不可解。</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r>
              <a:t>见doc文件的图。</a:t>
            </a:r>
          </a:p>
          <a:p>
            <a:r>
              <a:t>初始状态DB1有两条可应用的规则R1和R2。</a:t>
            </a:r>
          </a:p>
          <a:p>
            <a:r>
              <a:t>首先扩展DB1产生状态DB2和DB4；又选用了R3产生了状态DB3。</a:t>
            </a:r>
          </a:p>
          <a:p>
            <a:r>
              <a:t>这时系统发现DB3通向解的希望不大，于是放弃DB3回溯到DB1，到达状态DB4。</a:t>
            </a:r>
          </a:p>
          <a:p>
            <a:r>
              <a:t>树搜索不保存探索的历史信息，即不会保存DB2和DB3。但是图搜索策略会保存历史信息，那么当发现DB4也无望时，可以直接回到DB2或者DB3继续搜索。</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noRot="1" noChangeAspect="1"/>
          </p:cNvSpPr>
          <p:nvPr>
            <p:ph type="sldImg"/>
          </p:nvPr>
        </p:nvSpPr>
        <p:spPr>
          <a:prstGeom prst="rect">
            <a:avLst/>
          </a:prstGeom>
        </p:spPr>
        <p:txBody>
          <a:bodyPr/>
          <a:lstStyle/>
          <a:p>
            <a:endParaRPr/>
          </a:p>
        </p:txBody>
      </p:sp>
      <p:sp>
        <p:nvSpPr>
          <p:cNvPr id="317" name="Shape 317"/>
          <p:cNvSpPr>
            <a:spLocks noGrp="1"/>
          </p:cNvSpPr>
          <p:nvPr>
            <p:ph type="body" sz="quarter" idx="1"/>
          </p:nvPr>
        </p:nvSpPr>
        <p:spPr>
          <a:prstGeom prst="rect">
            <a:avLst/>
          </a:prstGeom>
        </p:spPr>
        <p:txBody>
          <a:bodyPr/>
          <a:lstStyle/>
          <a:p>
            <a:r>
              <a:t>搜索算法需要一个数据结构来记录搜索树的构造过程。</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noRot="1" noChangeAspect="1"/>
          </p:cNvSpPr>
          <p:nvPr>
            <p:ph type="sldImg"/>
          </p:nvPr>
        </p:nvSpPr>
        <p:spPr>
          <a:prstGeom prst="rect">
            <a:avLst/>
          </a:prstGeom>
        </p:spPr>
        <p:txBody>
          <a:bodyPr/>
          <a:lstStyle/>
          <a:p>
            <a:endParaRPr/>
          </a:p>
        </p:txBody>
      </p:sp>
      <p:sp>
        <p:nvSpPr>
          <p:cNvPr id="328" name="Shape 328"/>
          <p:cNvSpPr>
            <a:spLocks noGrp="1"/>
          </p:cNvSpPr>
          <p:nvPr>
            <p:ph type="body" sz="quarter" idx="1"/>
          </p:nvPr>
        </p:nvSpPr>
        <p:spPr>
          <a:prstGeom prst="rect">
            <a:avLst/>
          </a:prstGeom>
        </p:spPr>
        <p:txBody>
          <a:bodyPr/>
          <a:lstStyle/>
          <a:p>
            <a:r>
              <a:t>例子：八数码，同一种状态通过不同的步骤得到的，父节点不同，那么是不同的结点，却又相同的状态。</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p>
            <a:r>
              <a:t>有了结点，就需要空间来存放。</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r>
              <a:t>在设计搜索算法之前，需要制定一些标准，来评价算法的性能。</a:t>
            </a:r>
          </a:p>
          <a:p>
            <a:r>
              <a:t>时间：搜索过程中产生的结点数目来度量；</a:t>
            </a:r>
          </a:p>
          <a:p>
            <a:r>
              <a:t>空间：在内存中储存的最多结点数来度量。</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思想：先扩展根结点，接着扩展根结点的所有后继，然后再扩展它们的后继，依此类推。</a:t>
            </a:r>
          </a:p>
          <a:p>
            <a:r>
              <a:t>在下一层的任何结点扩展之前，搜索树上本层深度的所有结点都已经扩展过。</a:t>
            </a:r>
          </a:p>
          <a:p>
            <a:r>
              <a:t>frontier：a FIFO queue：把结点按照深度递增排序，深度最小的排在前面。算法初始把根结点加入此OPEN表。</a:t>
            </a:r>
          </a:p>
          <a:p>
            <a:r>
              <a:t>板书例子：见doc的图。</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rPr dirty="0"/>
              <a:t>最优性：这时最浅的目标结点就是最优的目标结点，肯定被先找到，因为宽度优先。不可能深的解结点更优，因为优还是不优要看代价，此时动作耗散值相同，</a:t>
            </a:r>
          </a:p>
          <a:p>
            <a:r>
              <a:rPr dirty="0" err="1"/>
              <a:t>时间复杂度</a:t>
            </a:r>
            <a:r>
              <a:rPr dirty="0"/>
              <a:t>：</a:t>
            </a:r>
          </a:p>
          <a:p>
            <a:r>
              <a:rPr dirty="0" err="1"/>
              <a:t>b</a:t>
            </a:r>
            <a:r>
              <a:rPr baseline="31999" dirty="0" err="1"/>
              <a:t>d</a:t>
            </a:r>
            <a:r>
              <a:rPr dirty="0" err="1"/>
              <a:t>：刚得到它的儿子结点就测试它是不是目标，这样就可以少扩展一层。上一页的图就是如此</a:t>
            </a:r>
            <a:r>
              <a:rPr dirty="0"/>
              <a:t>。</a:t>
            </a:r>
          </a:p>
          <a:p>
            <a:r>
              <a:rPr dirty="0"/>
              <a:t>b</a:t>
            </a:r>
            <a:r>
              <a:rPr baseline="31999" dirty="0"/>
              <a:t>d+1</a:t>
            </a:r>
            <a:r>
              <a:rPr dirty="0"/>
              <a:t>：扩展完之后再判断。见doc图。</a:t>
            </a:r>
          </a:p>
          <a:p>
            <a:r>
              <a:rPr dirty="0" err="1"/>
              <a:t>时间：搜索过程中产生的结点数目来度量；空间：在内存中储存的最多结点数来度量</a:t>
            </a:r>
            <a:r>
              <a:rPr dirty="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t>实例：旅游度假问题。本来在Arad阿拉德度假很多计划，结果第二天有一张飞离Bucharest布加勒斯特不能改签和退的机票。因此需要驱车赶到Bucharest。</a:t>
            </a:r>
          </a:p>
          <a:p>
            <a:pPr marL="160420" indent="-160420">
              <a:buSzPct val="100000"/>
              <a:buAutoNum type="arabicPeriod"/>
            </a:pPr>
            <a:r>
              <a:t>首先对目标进行</a:t>
            </a:r>
            <a:r>
              <a:rPr u="sng"/>
              <a:t>形式化</a:t>
            </a:r>
            <a:r>
              <a:t>，形成问题。</a:t>
            </a:r>
            <a:br/>
            <a:r>
              <a:t>目标是第二天到达Bucharest。因此好多的关于度假的计划／行动被放弃。问题被简化</a:t>
            </a:r>
          </a:p>
          <a:p>
            <a:pPr marL="160420" indent="-160420">
              <a:buSzPct val="100000"/>
              <a:buAutoNum type="arabicPeriod"/>
              <a:defRPr u="sng"/>
            </a:pPr>
            <a:r>
              <a:t>搜索</a:t>
            </a:r>
            <a:r>
              <a:rPr u="none"/>
              <a:t>以得到行动序列，解决该问题。</a:t>
            </a:r>
            <a:br>
              <a:rPr u="none"/>
            </a:br>
            <a:r>
              <a:rPr u="none"/>
              <a:t>假设有地图，那么地图上的信息可以告诉Agent它可以采取什么行动，达到什么状态。这样Agent可以搜索出一条到达Bucharest的路。</a:t>
            </a:r>
          </a:p>
          <a:p>
            <a:pPr marL="160420" indent="-160420">
              <a:buSzPct val="100000"/>
              <a:buAutoNum type="arabicPeriod"/>
            </a:pPr>
            <a:r>
              <a:t>依次</a:t>
            </a:r>
            <a:r>
              <a:rPr u="sng"/>
              <a:t>执行</a:t>
            </a:r>
            <a:r>
              <a:t>这些行动序列。不排除因为环境未知因素，中间到达其他地方；重新搜索。</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表第一行：b+b</a:t>
            </a:r>
            <a:r>
              <a:rPr baseline="31999"/>
              <a:t>2</a:t>
            </a:r>
            <a:r>
              <a:t>+b</a:t>
            </a:r>
            <a:r>
              <a:rPr baseline="31999"/>
              <a:t>3</a:t>
            </a:r>
            <a:r>
              <a:t>+…+b</a:t>
            </a:r>
            <a:r>
              <a:rPr baseline="31999"/>
              <a:t>d</a:t>
            </a:r>
            <a:r>
              <a:t>=O(b</a:t>
            </a:r>
            <a:r>
              <a:rPr baseline="31999"/>
              <a:t>d</a:t>
            </a:r>
            <a:r>
              <a:t>)，即：10+100=110</a:t>
            </a:r>
          </a:p>
          <a:p>
            <a:r>
              <a:t>需要的时间和空间太大了（16层—350年；12层-1PB内存）</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priotity queue：优先级序列</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rPr dirty="0"/>
              <a:t>ppt22页，树搜索可能陷入Arad-Sibiu-Arad-Sibiu的死循环。</a:t>
            </a:r>
          </a:p>
          <a:p>
            <a:r>
              <a:rPr dirty="0" err="1"/>
              <a:t>非最优</a:t>
            </a:r>
            <a:r>
              <a:rPr dirty="0"/>
              <a:t>：</a:t>
            </a:r>
            <a:r>
              <a:rPr lang="zh-CN" altLang="en-US" dirty="0"/>
              <a:t>左子树找到解结束，而最优解可能在右子树。</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t>如ppt22页，树搜索可能陷入Arad-Sibiu-Arad-Sibiu的死循环。m是无限的。</a:t>
            </a:r>
          </a:p>
          <a:p>
            <a:r>
              <a:t>O(bm)：49页图，b=2,m=3. O(bm)=b+b*2+b*3=12. 除去根结点，该图存储了12个结点。</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t>为解决无穷路径的问题，设置深度限制l。</a:t>
            </a:r>
          </a:p>
          <a:p>
            <a:r>
              <a:t>l的选择比较困难。有的可以确定，比如罗马尼亚问题，l=19即可。</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r>
              <a:t>两种失败：failure返回值指示无解；cutoff指示在深度界限内无解。</a:t>
            </a:r>
          </a:p>
          <a:p>
            <a:r>
              <a:t>本算法不详细解释了，就是应用递归深度搜索。</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在深度受限搜索基础上，从0开始，不断地增大深度限制，直到找到目标。</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迭代加深的深度优先搜索结合了深度优先搜索和宽度优先搜索的优点。</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t>问题求解Agent：基于目标的Agent中的一种。</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时间复杂度：底层（深度d）结点只被生成一次，倒数第二层的结点被生成两次，依此类推，一直到根结点的子结点，它被生成d次。因此有上面的式子。</a:t>
            </a:r>
          </a:p>
          <a:p>
            <a:r>
              <a:t>宽度优先搜索时间复杂度：b+b</a:t>
            </a:r>
            <a:r>
              <a:rPr baseline="31999"/>
              <a:t>2</a:t>
            </a:r>
            <a:r>
              <a:t>+b</a:t>
            </a:r>
            <a:r>
              <a:rPr baseline="31999"/>
              <a:t>3</a:t>
            </a:r>
            <a:r>
              <a:t>+…+b</a:t>
            </a:r>
            <a:r>
              <a:rPr baseline="31999"/>
              <a:t>d</a:t>
            </a:r>
            <a:r>
              <a:t>=O(b</a:t>
            </a:r>
            <a:r>
              <a:rPr baseline="31999"/>
              <a:t>d</a:t>
            </a:r>
            <a:r>
              <a:t>)</a:t>
            </a:r>
          </a:p>
          <a:p>
            <a:r>
              <a:t>两者比较差的不多。板书举例：b=10,d=5. 则：doc截图。</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prstGeom prst="rect">
            <a:avLst/>
          </a:prstGeom>
        </p:spPr>
        <p:txBody>
          <a:bodyPr/>
          <a:lstStyle/>
          <a:p>
            <a:endParaRPr/>
          </a:p>
        </p:txBody>
      </p:sp>
      <p:sp>
        <p:nvSpPr>
          <p:cNvPr id="472" name="Shape 472"/>
          <p:cNvSpPr>
            <a:spLocks noGrp="1"/>
          </p:cNvSpPr>
          <p:nvPr>
            <p:ph type="body" sz="quarter" idx="1"/>
          </p:nvPr>
        </p:nvSpPr>
        <p:spPr>
          <a:prstGeom prst="rect">
            <a:avLst/>
          </a:prstGeom>
        </p:spPr>
        <p:txBody>
          <a:bodyPr/>
          <a:lstStyle/>
          <a:p>
            <a:r>
              <a:t>O(b</a:t>
            </a:r>
            <a:r>
              <a:rPr baseline="31999"/>
              <a:t>d/2</a:t>
            </a:r>
            <a:r>
              <a:t>)：b=10，d=6时有解。最坏情况下，两个搜索会把深度为3的点都扩展完才相遇。则10+10</a:t>
            </a:r>
            <a:r>
              <a:rPr baseline="31999"/>
              <a:t>2</a:t>
            </a:r>
            <a:r>
              <a:t>+10</a:t>
            </a:r>
            <a:r>
              <a:rPr baseline="31999"/>
              <a:t>3</a:t>
            </a:r>
            <a:r>
              <a:t>=1110，两个就是2220.</a:t>
            </a:r>
          </a:p>
          <a:p>
            <a:r>
              <a:t>而单向搜索是10+10</a:t>
            </a:r>
            <a:r>
              <a:rPr baseline="31999"/>
              <a:t>2</a:t>
            </a:r>
            <a:r>
              <a:t>+10</a:t>
            </a:r>
            <a:r>
              <a:rPr baseline="31999"/>
              <a:t>3</a:t>
            </a:r>
            <a:r>
              <a:t>+10</a:t>
            </a:r>
            <a:r>
              <a:rPr baseline="31999"/>
              <a:t>4</a:t>
            </a:r>
            <a:r>
              <a:t>+10</a:t>
            </a:r>
            <a:r>
              <a:rPr baseline="31999"/>
              <a:t>5</a:t>
            </a:r>
            <a:r>
              <a:t>+10</a:t>
            </a:r>
            <a:r>
              <a:rPr baseline="31999"/>
              <a:t>6</a:t>
            </a:r>
            <a:r>
              <a:t>=1111110.</a:t>
            </a:r>
          </a:p>
          <a:p>
            <a:r>
              <a:t>难点：1. 以前介绍的算法都是计算儿子结点的；</a:t>
            </a:r>
          </a:p>
          <a:p>
            <a:r>
              <a:t>           2. 八数码、罗马尼亚问题；N皇后问题——目标不明确。</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noRot="1" noChangeAspect="1"/>
          </p:cNvSpPr>
          <p:nvPr>
            <p:ph type="sldImg"/>
          </p:nvPr>
        </p:nvSpPr>
        <p:spPr>
          <a:prstGeom prst="rect">
            <a:avLst/>
          </a:prstGeom>
        </p:spPr>
        <p:txBody>
          <a:bodyPr/>
          <a:lstStyle/>
          <a:p>
            <a:endParaRPr/>
          </a:p>
        </p:txBody>
      </p:sp>
      <p:sp>
        <p:nvSpPr>
          <p:cNvPr id="538" name="Shape 538"/>
          <p:cNvSpPr>
            <a:spLocks noGrp="1"/>
          </p:cNvSpPr>
          <p:nvPr>
            <p:ph type="body" sz="quarter" idx="1"/>
          </p:nvPr>
        </p:nvSpPr>
        <p:spPr>
          <a:prstGeom prst="rect">
            <a:avLst/>
          </a:prstGeom>
        </p:spPr>
        <p:txBody>
          <a:bodyPr/>
          <a:lstStyle/>
          <a:p>
            <a:r>
              <a:t>例子：到达目标Bucharest的直线距离，是可采纳的启发式，因为直线距离最短，所以一定不会高估。</a:t>
            </a:r>
          </a:p>
          <a:p>
            <a:r>
              <a:t>一定不能高估代价，如果高估的话将会满足于一个比较高代价的解，就不会继续找了，无法找到最优解。</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noRot="1" noChangeAspect="1"/>
          </p:cNvSpPr>
          <p:nvPr>
            <p:ph type="sldImg"/>
          </p:nvPr>
        </p:nvSpPr>
        <p:spPr>
          <a:prstGeom prst="rect">
            <a:avLst/>
          </a:prstGeom>
        </p:spPr>
        <p:txBody>
          <a:bodyPr/>
          <a:lstStyle/>
          <a:p>
            <a:endParaRPr/>
          </a:p>
        </p:txBody>
      </p:sp>
      <p:sp>
        <p:nvSpPr>
          <p:cNvPr id="550" name="Shape 550"/>
          <p:cNvSpPr>
            <a:spLocks noGrp="1"/>
          </p:cNvSpPr>
          <p:nvPr>
            <p:ph type="body" sz="quarter" idx="1"/>
          </p:nvPr>
        </p:nvSpPr>
        <p:spPr>
          <a:prstGeom prst="rect">
            <a:avLst/>
          </a:prstGeom>
        </p:spPr>
        <p:txBody>
          <a:bodyPr/>
          <a:lstStyle/>
          <a:p>
            <a:r>
              <a:t>黑板上画图说明：这是个三角不等式。h(n)是小于另外两条边之和。</a:t>
            </a:r>
          </a:p>
          <a:p>
            <a:r>
              <a:t>例如罗马尼亚问题的到达目标Bucharest的直线距离作为h(n)，是一致的，是最优的。</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noRot="1" noChangeAspect="1"/>
          </p:cNvSpPr>
          <p:nvPr>
            <p:ph type="sldImg"/>
          </p:nvPr>
        </p:nvSpPr>
        <p:spPr>
          <a:prstGeom prst="rect">
            <a:avLst/>
          </a:prstGeom>
        </p:spPr>
        <p:txBody>
          <a:bodyPr/>
          <a:lstStyle/>
          <a:p>
            <a:endParaRPr/>
          </a:p>
        </p:txBody>
      </p:sp>
      <p:sp>
        <p:nvSpPr>
          <p:cNvPr id="561" name="Shape 561"/>
          <p:cNvSpPr>
            <a:spLocks noGrp="1"/>
          </p:cNvSpPr>
          <p:nvPr>
            <p:ph type="body" sz="quarter" idx="1"/>
          </p:nvPr>
        </p:nvSpPr>
        <p:spPr>
          <a:prstGeom prst="rect">
            <a:avLst/>
          </a:prstGeom>
        </p:spPr>
        <p:txBody>
          <a:bodyPr/>
          <a:lstStyle/>
          <a:p>
            <a:r>
              <a:t>这个算法不细讲了，就是重点关注下前页的改进那几条：f值的更新。</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256547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noRot="1" noChangeAspect="1"/>
          </p:cNvSpPr>
          <p:nvPr>
            <p:ph type="sldImg"/>
          </p:nvPr>
        </p:nvSpPr>
        <p:spPr>
          <a:prstGeom prst="rect">
            <a:avLst/>
          </a:prstGeom>
        </p:spPr>
        <p:txBody>
          <a:bodyPr/>
          <a:lstStyle/>
          <a:p>
            <a:endParaRPr/>
          </a:p>
        </p:txBody>
      </p:sp>
      <p:sp>
        <p:nvSpPr>
          <p:cNvPr id="603" name="Shape 603"/>
          <p:cNvSpPr>
            <a:spLocks noGrp="1"/>
          </p:cNvSpPr>
          <p:nvPr>
            <p:ph type="body" sz="quarter" idx="1"/>
          </p:nvPr>
        </p:nvSpPr>
        <p:spPr>
          <a:prstGeom prst="rect">
            <a:avLst/>
          </a:prstGeom>
        </p:spPr>
        <p:txBody>
          <a:bodyPr/>
          <a:lstStyle/>
          <a:p>
            <a:r>
              <a:rPr dirty="0"/>
              <a:t>h1(n)&lt;C*-g(n)</a:t>
            </a:r>
          </a:p>
          <a:p>
            <a:r>
              <a:rPr dirty="0"/>
              <a:t>h2(n)&lt;C*-g(n)</a:t>
            </a:r>
          </a:p>
          <a:p>
            <a:r>
              <a:rPr lang="zh-CN" altLang="en-US" dirty="0"/>
              <a:t>反例</a:t>
            </a:r>
            <a:r>
              <a:rPr dirty="0"/>
              <a:t>：C*=26，g(n)=10，h1(n)=8，h2(n)=18</a:t>
            </a:r>
            <a:r>
              <a:rPr lang="zh-CN" altLang="en-US" dirty="0"/>
              <a:t>，则</a:t>
            </a:r>
            <a:r>
              <a:rPr lang="en-US" altLang="zh-CN" dirty="0"/>
              <a:t>n</a:t>
            </a:r>
            <a:r>
              <a:rPr lang="zh-CN" altLang="en-US" dirty="0"/>
              <a:t>这个结点用</a:t>
            </a:r>
            <a:r>
              <a:rPr lang="en-US" altLang="zh-CN" dirty="0"/>
              <a:t>h1</a:t>
            </a:r>
            <a:r>
              <a:rPr lang="zh-CN" altLang="en-US" dirty="0"/>
              <a:t>需要扩展；用</a:t>
            </a:r>
            <a:r>
              <a:rPr lang="en-US" altLang="zh-CN" dirty="0"/>
              <a:t>h2</a:t>
            </a:r>
            <a:r>
              <a:rPr lang="zh-CN" altLang="en-US" dirty="0"/>
              <a:t>不需要扩展。</a:t>
            </a:r>
            <a:endParaRPr lang="en-US" altLang="zh-CN" dirty="0"/>
          </a:p>
          <a:p>
            <a:r>
              <a:rPr lang="zh-CN" altLang="en-US" dirty="0"/>
              <a:t>见纸上画的</a:t>
            </a:r>
            <a:r>
              <a:rPr lang="zh-CN" altLang="en-US"/>
              <a:t>图，很清晰。</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a:spLocks noGrp="1" noRot="1" noChangeAspect="1"/>
          </p:cNvSpPr>
          <p:nvPr>
            <p:ph type="sldImg"/>
          </p:nvPr>
        </p:nvSpPr>
        <p:spPr>
          <a:prstGeom prst="rect">
            <a:avLst/>
          </a:prstGeom>
        </p:spPr>
        <p:txBody>
          <a:bodyPr/>
          <a:lstStyle/>
          <a:p>
            <a:endParaRPr/>
          </a:p>
        </p:txBody>
      </p:sp>
      <p:sp>
        <p:nvSpPr>
          <p:cNvPr id="617" name="Shape 617"/>
          <p:cNvSpPr>
            <a:spLocks noGrp="1"/>
          </p:cNvSpPr>
          <p:nvPr>
            <p:ph type="body" sz="quarter" idx="1"/>
          </p:nvPr>
        </p:nvSpPr>
        <p:spPr>
          <a:prstGeom prst="rect">
            <a:avLst/>
          </a:prstGeom>
        </p:spPr>
        <p:txBody>
          <a:bodyPr/>
          <a:lstStyle/>
          <a:p>
            <a:r>
              <a:t>h(n)=h</a:t>
            </a:r>
            <a:r>
              <a:rPr baseline="-5998"/>
              <a:t>RELAX</a:t>
            </a:r>
            <a:r>
              <a:t>*(n)即松弛问题的最优解代价作为启发式函数。它一定≤h*(n)，因为可能走的捷径。故是可采纳的。</a:t>
            </a:r>
          </a:p>
          <a:p>
            <a:r>
              <a:t>一致性：因为h(n)=h</a:t>
            </a:r>
            <a:r>
              <a:rPr baseline="-5998"/>
              <a:t>RELAX</a:t>
            </a:r>
            <a:r>
              <a:t>*(n)就是走了捷径的最小的实际代价，一定遵循三角不等式。</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noRot="1" noChangeAspect="1"/>
          </p:cNvSpPr>
          <p:nvPr>
            <p:ph type="sldImg"/>
          </p:nvPr>
        </p:nvSpPr>
        <p:spPr>
          <a:prstGeom prst="rect">
            <a:avLst/>
          </a:prstGeom>
        </p:spPr>
        <p:txBody>
          <a:bodyPr/>
          <a:lstStyle/>
          <a:p>
            <a:endParaRPr/>
          </a:p>
        </p:txBody>
      </p:sp>
      <p:sp>
        <p:nvSpPr>
          <p:cNvPr id="636" name="Shape 636"/>
          <p:cNvSpPr>
            <a:spLocks noGrp="1"/>
          </p:cNvSpPr>
          <p:nvPr>
            <p:ph type="body" sz="quarter" idx="1"/>
          </p:nvPr>
        </p:nvSpPr>
        <p:spPr>
          <a:prstGeom prst="rect">
            <a:avLst/>
          </a:prstGeom>
        </p:spPr>
        <p:txBody>
          <a:bodyPr/>
          <a:lstStyle/>
          <a:p>
            <a:pPr marL="160420" indent="-160420">
              <a:buSzPct val="100000"/>
              <a:buAutoNum type="arabicPeriod"/>
            </a:pPr>
            <a:r>
              <a:t>建立模式数据库：如上页ppt的子问题；还可以针对5-6-7-8四个数字的另一个子问题也计算解代价，也建立一个数据库；</a:t>
            </a:r>
          </a:p>
          <a:p>
            <a:pPr marL="160420" indent="-160420">
              <a:buSzPct val="100000"/>
              <a:buAutoNum type="arabicPeriod"/>
            </a:pPr>
            <a:r>
              <a:t>无交集的模式数据库：如1-2-3-4的数据库与5-6-7-8的数据库看起来无交集。但实际上它们移动起来是可能有重复的，不移动1-2-3-4，5-6-7-8也不可能移入正确位置。</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a:spLocks noGrp="1" noRot="1" noChangeAspect="1"/>
          </p:cNvSpPr>
          <p:nvPr>
            <p:ph type="sldImg"/>
          </p:nvPr>
        </p:nvSpPr>
        <p:spPr>
          <a:prstGeom prst="rect">
            <a:avLst/>
          </a:prstGeom>
        </p:spPr>
        <p:txBody>
          <a:bodyPr/>
          <a:lstStyle/>
          <a:p>
            <a:endParaRPr/>
          </a:p>
        </p:txBody>
      </p:sp>
      <p:sp>
        <p:nvSpPr>
          <p:cNvPr id="642" name="Shape 642"/>
          <p:cNvSpPr>
            <a:spLocks noGrp="1"/>
          </p:cNvSpPr>
          <p:nvPr>
            <p:ph type="body" sz="quarter" idx="1"/>
          </p:nvPr>
        </p:nvSpPr>
        <p:spPr>
          <a:prstGeom prst="rect">
            <a:avLst/>
          </a:prstGeom>
        </p:spPr>
        <p:txBody>
          <a:bodyPr/>
          <a:lstStyle/>
          <a:p>
            <a:r>
              <a:rPr dirty="0"/>
              <a:t>例如：x</a:t>
            </a:r>
            <a:r>
              <a:rPr baseline="-5998" dirty="0"/>
              <a:t>1</a:t>
            </a:r>
            <a:r>
              <a:rPr dirty="0"/>
              <a:t>(n)代表“不在位的棋子数”；x</a:t>
            </a:r>
            <a:r>
              <a:rPr baseline="-5998" dirty="0"/>
              <a:t>2</a:t>
            </a:r>
            <a:r>
              <a:rPr dirty="0"/>
              <a:t>(n)</a:t>
            </a:r>
            <a:r>
              <a:rPr dirty="0" err="1"/>
              <a:t>代表“现在相邻但在目标状态中不相邻的棋子对数</a:t>
            </a:r>
            <a:r>
              <a:rPr dirty="0"/>
              <a:t>”。</a:t>
            </a:r>
          </a:p>
          <a:p>
            <a:r>
              <a:rPr dirty="0"/>
              <a:t>把这些特征线性组合起来构造启发式函数，改变c</a:t>
            </a:r>
            <a:r>
              <a:rPr baseline="-5998" dirty="0"/>
              <a:t>1</a:t>
            </a:r>
            <a:r>
              <a:rPr dirty="0"/>
              <a:t>和c</a:t>
            </a:r>
            <a:r>
              <a:rPr baseline="-5998" dirty="0"/>
              <a:t>2</a:t>
            </a:r>
            <a:r>
              <a:rPr dirty="0"/>
              <a:t>等来调整h(n)</a:t>
            </a:r>
            <a:r>
              <a:rPr dirty="0" err="1"/>
              <a:t>符合实际的解代价</a:t>
            </a:r>
            <a:r>
              <a:rPr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t>首先讨论如何对求解问题进行形式化。接着讨论搜索的各种算法。</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状态／2：因为有一半状态是不可解的；达不到的。</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此例的状态空间是无限的。几乎要用穷举法来求得目标。</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在对问题进行形式化后，需要对问题求解。一个解是一个行动序列，所以搜索算法的工作就是考虑各种可能的行动序列。</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板书</a:t>
            </a:r>
            <a:r>
              <a:rPr kumimoji="1" lang="zh-CN" altLang="en-US" dirty="0">
                <a:sym typeface="Wingdings" pitchFamily="2" charset="2"/>
              </a:rPr>
              <a:t>：（画三种结点的图）已扩展</a:t>
            </a:r>
            <a:r>
              <a:rPr kumimoji="1" lang="en-US" altLang="zh-CN" dirty="0">
                <a:sym typeface="Wingdings" pitchFamily="2" charset="2"/>
              </a:rPr>
              <a:t>-</a:t>
            </a:r>
            <a:r>
              <a:rPr kumimoji="1" lang="zh-CN" altLang="en-US" dirty="0">
                <a:sym typeface="Wingdings" pitchFamily="2" charset="2"/>
              </a:rPr>
              <a:t>探索集、</a:t>
            </a:r>
            <a:endParaRPr kumimoji="1" lang="en-US" altLang="zh-CN" dirty="0">
              <a:sym typeface="Wingdings" pitchFamily="2" charset="2"/>
            </a:endParaRPr>
          </a:p>
          <a:p>
            <a:r>
              <a:rPr kumimoji="1" lang="en-US" altLang="zh-CN" dirty="0">
                <a:sym typeface="Wingdings" pitchFamily="2" charset="2"/>
              </a:rPr>
              <a:t>		</a:t>
            </a:r>
            <a:r>
              <a:rPr kumimoji="1" lang="zh-CN" altLang="en-US" dirty="0">
                <a:sym typeface="Wingdings" pitchFamily="2" charset="2"/>
              </a:rPr>
              <a:t>已生成</a:t>
            </a:r>
            <a:r>
              <a:rPr kumimoji="1" lang="en-US" altLang="zh-CN" dirty="0">
                <a:sym typeface="Wingdings" pitchFamily="2" charset="2"/>
              </a:rPr>
              <a:t>/</a:t>
            </a:r>
            <a:r>
              <a:rPr kumimoji="1" lang="zh-CN" altLang="en-US" dirty="0">
                <a:sym typeface="Wingdings" pitchFamily="2" charset="2"/>
              </a:rPr>
              <a:t>待扩展</a:t>
            </a:r>
            <a:r>
              <a:rPr kumimoji="1" lang="en-US" altLang="zh-CN" dirty="0">
                <a:sym typeface="Wingdings" pitchFamily="2" charset="2"/>
              </a:rPr>
              <a:t>-</a:t>
            </a:r>
            <a:r>
              <a:rPr kumimoji="1" lang="zh-CN" altLang="en-US" dirty="0">
                <a:sym typeface="Wingdings" pitchFamily="2" charset="2"/>
              </a:rPr>
              <a:t>边缘集、</a:t>
            </a:r>
            <a:endParaRPr kumimoji="1" lang="en-US" altLang="zh-CN" dirty="0">
              <a:sym typeface="Wingdings" pitchFamily="2" charset="2"/>
            </a:endParaRPr>
          </a:p>
          <a:p>
            <a:r>
              <a:rPr kumimoji="1" lang="en-US" altLang="zh-CN" dirty="0">
                <a:sym typeface="Wingdings" pitchFamily="2" charset="2"/>
              </a:rPr>
              <a:t>		</a:t>
            </a:r>
            <a:r>
              <a:rPr kumimoji="1" lang="zh-CN" altLang="en-US" dirty="0">
                <a:sym typeface="Wingdings" pitchFamily="2" charset="2"/>
              </a:rPr>
              <a:t>未生成</a:t>
            </a:r>
            <a:endParaRPr kumimoji="1" lang="zh-CN" altLang="en-US" dirty="0"/>
          </a:p>
        </p:txBody>
      </p:sp>
    </p:spTree>
    <p:extLst>
      <p:ext uri="{BB962C8B-B14F-4D97-AF65-F5344CB8AC3E}">
        <p14:creationId xmlns:p14="http://schemas.microsoft.com/office/powerpoint/2010/main" val="206957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r>
              <a:t>可以结合P22图说明算法流程；</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r>
              <a:t>标题文本</a:t>
            </a:r>
          </a:p>
        </p:txBody>
      </p:sp>
      <p:sp>
        <p:nvSpPr>
          <p:cNvPr id="15" name="Shape 15"/>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6" name="Shape 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93" name="Shape 93"/>
          <p:cNvSpPr>
            <a:spLocks noGrp="1"/>
          </p:cNvSpPr>
          <p:nvPr>
            <p:ph type="title"/>
          </p:nvPr>
        </p:nvSpPr>
        <p:spPr>
          <a:prstGeom prst="rect">
            <a:avLst/>
          </a:prstGeom>
        </p:spPr>
        <p:txBody>
          <a:bodyPr/>
          <a:lstStyle/>
          <a:p>
            <a:r>
              <a:t>标题文本</a:t>
            </a:r>
          </a:p>
        </p:txBody>
      </p:sp>
      <p:sp>
        <p:nvSpPr>
          <p:cNvPr id="94" name="Shape 94"/>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5" name="Shape 95"/>
          <p:cNvSpPr>
            <a:spLocks noGrp="1"/>
          </p:cNvSpPr>
          <p:nvPr>
            <p:ph type="sldNum" sz="quarter" idx="2"/>
          </p:nvPr>
        </p:nvSpPr>
        <p:spPr>
          <a:xfrm>
            <a:off x="8236338" y="6302693"/>
            <a:ext cx="450462" cy="472439"/>
          </a:xfrm>
          <a:prstGeom prst="rect">
            <a:avLst/>
          </a:prstGeom>
        </p:spPr>
        <p:txBody>
          <a:bodyPr/>
          <a:lstStyle>
            <a:lvl1pPr algn="r">
              <a:defRPr sz="2600" b="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02" name="Shape 102"/>
          <p:cNvSpPr>
            <a:spLocks noGrp="1"/>
          </p:cNvSpPr>
          <p:nvPr>
            <p:ph type="title"/>
          </p:nvPr>
        </p:nvSpPr>
        <p:spPr>
          <a:prstGeom prst="rect">
            <a:avLst/>
          </a:prstGeom>
        </p:spPr>
        <p:txBody>
          <a:bodyPr/>
          <a:lstStyle/>
          <a:p>
            <a:r>
              <a:t>标题文本</a:t>
            </a:r>
          </a:p>
        </p:txBody>
      </p:sp>
      <p:sp>
        <p:nvSpPr>
          <p:cNvPr id="103" name="Shape 103"/>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4" name="Shape 104"/>
          <p:cNvSpPr>
            <a:spLocks noGrp="1"/>
          </p:cNvSpPr>
          <p:nvPr>
            <p:ph type="sldNum" sz="quarter" idx="2"/>
          </p:nvPr>
        </p:nvSpPr>
        <p:spPr>
          <a:xfrm>
            <a:off x="8236338" y="6302693"/>
            <a:ext cx="450462" cy="472439"/>
          </a:xfrm>
          <a:prstGeom prst="rect">
            <a:avLst/>
          </a:prstGeom>
        </p:spPr>
        <p:txBody>
          <a:bodyPr/>
          <a:lstStyle>
            <a:lvl1pPr algn="r">
              <a:defRPr sz="2600" b="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1" name="Shape 111"/>
          <p:cNvSpPr>
            <a:spLocks noGrp="1"/>
          </p:cNvSpPr>
          <p:nvPr>
            <p:ph type="title"/>
          </p:nvPr>
        </p:nvSpPr>
        <p:spPr>
          <a:prstGeom prst="rect">
            <a:avLst/>
          </a:prstGeom>
        </p:spPr>
        <p:txBody>
          <a:bodyPr/>
          <a:lstStyle/>
          <a:p>
            <a:r>
              <a:t>标题文本</a:t>
            </a:r>
          </a:p>
        </p:txBody>
      </p:sp>
      <p:sp>
        <p:nvSpPr>
          <p:cNvPr id="112" name="Shape 112"/>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3" name="Shape 113"/>
          <p:cNvSpPr>
            <a:spLocks noGrp="1"/>
          </p:cNvSpPr>
          <p:nvPr>
            <p:ph type="sldNum" sz="quarter" idx="2"/>
          </p:nvPr>
        </p:nvSpPr>
        <p:spPr>
          <a:xfrm>
            <a:off x="8236338" y="6302693"/>
            <a:ext cx="450462" cy="472439"/>
          </a:xfrm>
          <a:prstGeom prst="rect">
            <a:avLst/>
          </a:prstGeom>
        </p:spPr>
        <p:txBody>
          <a:bodyPr/>
          <a:lstStyle>
            <a:lvl1pPr algn="r">
              <a:defRPr sz="2600" b="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0" name="Shape 120"/>
          <p:cNvSpPr>
            <a:spLocks noGrp="1"/>
          </p:cNvSpPr>
          <p:nvPr>
            <p:ph type="title"/>
          </p:nvPr>
        </p:nvSpPr>
        <p:spPr>
          <a:prstGeom prst="rect">
            <a:avLst/>
          </a:prstGeom>
        </p:spPr>
        <p:txBody>
          <a:bodyPr/>
          <a:lstStyle/>
          <a:p>
            <a:r>
              <a:t>标题文本</a:t>
            </a:r>
          </a:p>
        </p:txBody>
      </p:sp>
      <p:sp>
        <p:nvSpPr>
          <p:cNvPr id="121" name="Shape 121"/>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2" name="Shape 122"/>
          <p:cNvSpPr>
            <a:spLocks noGrp="1"/>
          </p:cNvSpPr>
          <p:nvPr>
            <p:ph type="sldNum" sz="quarter" idx="2"/>
          </p:nvPr>
        </p:nvSpPr>
        <p:spPr>
          <a:xfrm>
            <a:off x="8236338" y="6302693"/>
            <a:ext cx="450462" cy="472439"/>
          </a:xfrm>
          <a:prstGeom prst="rect">
            <a:avLst/>
          </a:prstGeom>
        </p:spPr>
        <p:txBody>
          <a:bodyPr/>
          <a:lstStyle>
            <a:lvl1pPr algn="r">
              <a:defRPr sz="2600" b="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3" name="Shape 23"/>
          <p:cNvSpPr/>
          <p:nvPr/>
        </p:nvSpPr>
        <p:spPr>
          <a:xfrm>
            <a:off x="0" y="6211887"/>
            <a:ext cx="2987675" cy="72643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sz="1800" b="0">
                <a:solidFill>
                  <a:srgbClr val="FFFF00"/>
                </a:solidFill>
                <a:latin typeface="宋体"/>
                <a:ea typeface="宋体"/>
                <a:cs typeface="宋体"/>
                <a:sym typeface="宋体"/>
              </a:defRPr>
            </a:pPr>
            <a:r>
              <a:t>计算机科学与技术学院</a:t>
            </a:r>
            <a:endParaRPr>
              <a:latin typeface="Calibri"/>
              <a:ea typeface="Calibri"/>
              <a:cs typeface="Calibri"/>
              <a:sym typeface="Calibri"/>
            </a:endParaRPr>
          </a:p>
          <a:p>
            <a:pPr algn="ctr">
              <a:defRPr sz="1800" b="0">
                <a:solidFill>
                  <a:srgbClr val="FFFF00"/>
                </a:solidFill>
                <a:latin typeface="宋体"/>
                <a:ea typeface="宋体"/>
                <a:cs typeface="宋体"/>
                <a:sym typeface="宋体"/>
              </a:defRPr>
            </a:pPr>
            <a:r>
              <a:t>吕  帅</a:t>
            </a:r>
          </a:p>
        </p:txBody>
      </p:sp>
      <p:sp>
        <p:nvSpPr>
          <p:cNvPr id="24" name="Shape 24"/>
          <p:cNvSpPr>
            <a:spLocks noGrp="1"/>
          </p:cNvSpPr>
          <p:nvPr>
            <p:ph type="title"/>
          </p:nvPr>
        </p:nvSpPr>
        <p:spPr>
          <a:prstGeom prst="rect">
            <a:avLst/>
          </a:prstGeom>
        </p:spPr>
        <p:txBody>
          <a:bodyPr/>
          <a:lstStyle/>
          <a:p>
            <a:r>
              <a:t>标题文本</a:t>
            </a:r>
          </a:p>
        </p:txBody>
      </p:sp>
      <p:sp>
        <p:nvSpPr>
          <p:cNvPr id="25" name="Shape 25"/>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33" name="image1.jpeg" descr="C:\Users\Administrator\Desktop\图片1.jpg"/>
          <p:cNvPicPr>
            <a:picLocks noChangeAspect="1"/>
          </p:cNvPicPr>
          <p:nvPr/>
        </p:nvPicPr>
        <p:blipFill>
          <a:blip r:embed="rId2"/>
          <a:stretch>
            <a:fillRect/>
          </a:stretch>
        </p:blipFill>
        <p:spPr>
          <a:xfrm>
            <a:off x="-36513" y="0"/>
            <a:ext cx="9144001" cy="6858000"/>
          </a:xfrm>
          <a:prstGeom prst="rect">
            <a:avLst/>
          </a:prstGeom>
          <a:ln w="12700">
            <a:miter lim="400000"/>
          </a:ln>
        </p:spPr>
      </p:pic>
      <p:sp>
        <p:nvSpPr>
          <p:cNvPr id="34" name="Shape 34"/>
          <p:cNvSpPr>
            <a:spLocks noGrp="1"/>
          </p:cNvSpPr>
          <p:nvPr>
            <p:ph type="sldNum" sz="quarter" idx="2"/>
          </p:nvPr>
        </p:nvSpPr>
        <p:spPr>
          <a:xfrm>
            <a:off x="8236338" y="6302693"/>
            <a:ext cx="450462" cy="472439"/>
          </a:xfrm>
          <a:prstGeom prst="rect">
            <a:avLst/>
          </a:prstGeom>
        </p:spPr>
        <p:txBody>
          <a:bodyPr/>
          <a:lstStyle>
            <a:lvl1pPr algn="r">
              <a:defRPr sz="2600" b="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 name="Shape 41"/>
          <p:cNvSpPr>
            <a:spLocks noGrp="1"/>
          </p:cNvSpPr>
          <p:nvPr>
            <p:ph type="sldNum" sz="quarter" idx="2"/>
          </p:nvPr>
        </p:nvSpPr>
        <p:spPr>
          <a:xfrm>
            <a:off x="8236338" y="6302693"/>
            <a:ext cx="450462" cy="472439"/>
          </a:xfrm>
          <a:prstGeom prst="rect">
            <a:avLst/>
          </a:prstGeom>
        </p:spPr>
        <p:txBody>
          <a:bodyPr/>
          <a:lstStyle>
            <a:lvl1pPr algn="r">
              <a:defRPr sz="2600" b="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标题文本</a:t>
            </a:r>
          </a:p>
        </p:txBody>
      </p:sp>
      <p:sp>
        <p:nvSpPr>
          <p:cNvPr id="49" name="Shape 49"/>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0" name="Shape 50"/>
          <p:cNvSpPr>
            <a:spLocks noGrp="1"/>
          </p:cNvSpPr>
          <p:nvPr>
            <p:ph type="sldNum" sz="quarter" idx="2"/>
          </p:nvPr>
        </p:nvSpPr>
        <p:spPr>
          <a:xfrm>
            <a:off x="8236338" y="6302693"/>
            <a:ext cx="450462" cy="472439"/>
          </a:xfrm>
          <a:prstGeom prst="rect">
            <a:avLst/>
          </a:prstGeom>
        </p:spPr>
        <p:txBody>
          <a:bodyPr/>
          <a:lstStyle>
            <a:lvl1pPr algn="r">
              <a:defRPr sz="2600" b="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标题文本</a:t>
            </a:r>
          </a:p>
        </p:txBody>
      </p:sp>
      <p:sp>
        <p:nvSpPr>
          <p:cNvPr id="58" name="Shape 58"/>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Shape 59"/>
          <p:cNvSpPr>
            <a:spLocks noGrp="1"/>
          </p:cNvSpPr>
          <p:nvPr>
            <p:ph type="sldNum" sz="quarter" idx="2"/>
          </p:nvPr>
        </p:nvSpPr>
        <p:spPr>
          <a:xfrm>
            <a:off x="8236338" y="6302693"/>
            <a:ext cx="450462" cy="472439"/>
          </a:xfrm>
          <a:prstGeom prst="rect">
            <a:avLst/>
          </a:prstGeom>
        </p:spPr>
        <p:txBody>
          <a:bodyPr/>
          <a:lstStyle>
            <a:lvl1pPr algn="r">
              <a:defRPr sz="2600" b="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r>
              <a:t>标题文本</a:t>
            </a:r>
          </a:p>
        </p:txBody>
      </p:sp>
      <p:sp>
        <p:nvSpPr>
          <p:cNvPr id="67" name="Shape 67"/>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8" name="Shape 68"/>
          <p:cNvSpPr>
            <a:spLocks noGrp="1"/>
          </p:cNvSpPr>
          <p:nvPr>
            <p:ph type="sldNum" sz="quarter" idx="2"/>
          </p:nvPr>
        </p:nvSpPr>
        <p:spPr>
          <a:xfrm>
            <a:off x="8236338" y="6302693"/>
            <a:ext cx="450462" cy="472439"/>
          </a:xfrm>
          <a:prstGeom prst="rect">
            <a:avLst/>
          </a:prstGeom>
        </p:spPr>
        <p:txBody>
          <a:bodyPr/>
          <a:lstStyle>
            <a:lvl1pPr algn="r">
              <a:defRPr sz="2600" b="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75" name="Shape 75"/>
          <p:cNvSpPr>
            <a:spLocks noGrp="1"/>
          </p:cNvSpPr>
          <p:nvPr>
            <p:ph type="title"/>
          </p:nvPr>
        </p:nvSpPr>
        <p:spPr>
          <a:prstGeom prst="rect">
            <a:avLst/>
          </a:prstGeom>
        </p:spPr>
        <p:txBody>
          <a:bodyPr/>
          <a:lstStyle/>
          <a:p>
            <a:r>
              <a:t>标题文本</a:t>
            </a:r>
          </a:p>
        </p:txBody>
      </p:sp>
      <p:sp>
        <p:nvSpPr>
          <p:cNvPr id="76" name="Shape 76"/>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7" name="Shape 77"/>
          <p:cNvSpPr>
            <a:spLocks noGrp="1"/>
          </p:cNvSpPr>
          <p:nvPr>
            <p:ph type="sldNum" sz="quarter" idx="2"/>
          </p:nvPr>
        </p:nvSpPr>
        <p:spPr>
          <a:xfrm>
            <a:off x="8236338" y="6302693"/>
            <a:ext cx="450462" cy="472439"/>
          </a:xfrm>
          <a:prstGeom prst="rect">
            <a:avLst/>
          </a:prstGeom>
        </p:spPr>
        <p:txBody>
          <a:bodyPr/>
          <a:lstStyle>
            <a:lvl1pPr algn="r">
              <a:defRPr sz="2600" b="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84" name="Shape 84"/>
          <p:cNvSpPr>
            <a:spLocks noGrp="1"/>
          </p:cNvSpPr>
          <p:nvPr>
            <p:ph type="title"/>
          </p:nvPr>
        </p:nvSpPr>
        <p:spPr>
          <a:prstGeom prst="rect">
            <a:avLst/>
          </a:prstGeom>
        </p:spPr>
        <p:txBody>
          <a:bodyPr/>
          <a:lstStyle/>
          <a:p>
            <a:r>
              <a:t>标题文本</a:t>
            </a:r>
          </a:p>
        </p:txBody>
      </p:sp>
      <p:sp>
        <p:nvSpPr>
          <p:cNvPr id="85" name="Shape 85"/>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eg" descr="C:\Users\Administrator\Desktop\图片1.jpg"/>
          <p:cNvPicPr>
            <a:picLocks noChangeAspect="1"/>
          </p:cNvPicPr>
          <p:nvPr/>
        </p:nvPicPr>
        <p:blipFill>
          <a:blip r:embed="rId15"/>
          <a:stretch>
            <a:fillRect/>
          </a:stretch>
        </p:blipFill>
        <p:spPr>
          <a:xfrm>
            <a:off x="-36513" y="0"/>
            <a:ext cx="9144001" cy="6858000"/>
          </a:xfrm>
          <a:prstGeom prst="rect">
            <a:avLst/>
          </a:prstGeom>
          <a:ln w="12700">
            <a:miter lim="400000"/>
          </a:ln>
        </p:spPr>
      </p:pic>
      <p:sp>
        <p:nvSpPr>
          <p:cNvPr id="3" name="Shape 3"/>
          <p:cNvSpPr/>
          <p:nvPr/>
        </p:nvSpPr>
        <p:spPr>
          <a:xfrm>
            <a:off x="323849" y="6308725"/>
            <a:ext cx="2542539" cy="510538"/>
          </a:xfrm>
          <a:prstGeom prst="rect">
            <a:avLst/>
          </a:prstGeom>
          <a:solidFill>
            <a:srgbClr val="FFFF00"/>
          </a:solidFill>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b="0">
                <a:latin typeface="宋体"/>
                <a:ea typeface="宋体"/>
                <a:cs typeface="宋体"/>
                <a:sym typeface="宋体"/>
              </a:defRPr>
            </a:lvl1pPr>
          </a:lstStyle>
          <a:p>
            <a:r>
              <a:t>计算机科学与工程</a:t>
            </a:r>
          </a:p>
        </p:txBody>
      </p:sp>
      <p:sp>
        <p:nvSpPr>
          <p:cNvPr id="4" name="Shape 4"/>
          <p:cNvSpPr/>
          <p:nvPr/>
        </p:nvSpPr>
        <p:spPr>
          <a:xfrm>
            <a:off x="0" y="6211887"/>
            <a:ext cx="2987675" cy="72643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sz="1800" b="0">
                <a:solidFill>
                  <a:srgbClr val="FFFF00"/>
                </a:solidFill>
                <a:latin typeface="宋体"/>
                <a:ea typeface="宋体"/>
                <a:cs typeface="宋体"/>
                <a:sym typeface="宋体"/>
              </a:defRPr>
            </a:pPr>
            <a:r>
              <a:t>计算机科学与技术学院</a:t>
            </a:r>
            <a:endParaRPr>
              <a:latin typeface="Calibri"/>
              <a:ea typeface="Calibri"/>
              <a:cs typeface="Calibri"/>
              <a:sym typeface="Calibri"/>
            </a:endParaRPr>
          </a:p>
          <a:p>
            <a:pPr algn="ctr">
              <a:defRPr sz="1800" b="0">
                <a:solidFill>
                  <a:srgbClr val="FFFF00"/>
                </a:solidFill>
                <a:latin typeface="宋体"/>
                <a:ea typeface="宋体"/>
                <a:cs typeface="宋体"/>
                <a:sym typeface="宋体"/>
              </a:defRPr>
            </a:pPr>
            <a:r>
              <a:t>吕  帅</a:t>
            </a:r>
          </a:p>
        </p:txBody>
      </p:sp>
      <p:sp>
        <p:nvSpPr>
          <p:cNvPr id="5" name="Shape 5"/>
          <p:cNvSpPr>
            <a:spLocks noGrp="1"/>
          </p:cNvSpPr>
          <p:nvPr>
            <p:ph type="title"/>
          </p:nvPr>
        </p:nvSpPr>
        <p:spPr>
          <a:xfrm>
            <a:off x="457200" y="274636"/>
            <a:ext cx="8229600" cy="114300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r>
              <a:t>标题文本</a:t>
            </a:r>
          </a:p>
        </p:txBody>
      </p:sp>
      <p:sp>
        <p:nvSpPr>
          <p:cNvPr id="6" name="Shape 6"/>
          <p:cNvSpPr>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7" name="Shape 7"/>
          <p:cNvSpPr>
            <a:spLocks noGrp="1"/>
          </p:cNvSpPr>
          <p:nvPr>
            <p:ph type="sldNum" sz="quarter" idx="2"/>
          </p:nvPr>
        </p:nvSpPr>
        <p:spPr>
          <a:xfrm>
            <a:off x="6553200" y="6382217"/>
            <a:ext cx="330159" cy="313391"/>
          </a:xfrm>
          <a:prstGeom prst="rect">
            <a:avLst/>
          </a:prstGeom>
          <a:ln w="12700">
            <a:miter lim="400000"/>
          </a:ln>
        </p:spPr>
        <p:txBody>
          <a:bodyPr wrap="none" lIns="45718" tIns="45718" rIns="45718" bIns="45718" anchor="ctr">
            <a:spAutoFit/>
          </a:bodyPr>
          <a:lstStyle>
            <a:lvl1pPr>
              <a:defRPr>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Calibri"/>
          <a:ea typeface="Calibri"/>
          <a:cs typeface="Calibri"/>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Calibri"/>
          <a:ea typeface="Calibri"/>
          <a:cs typeface="Calibri"/>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Calibri"/>
          <a:ea typeface="Calibri"/>
          <a:cs typeface="Calibri"/>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Calibri"/>
          <a:ea typeface="Calibri"/>
          <a:cs typeface="Calibri"/>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Calibri"/>
          <a:ea typeface="Calibri"/>
          <a:cs typeface="Calibri"/>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Calibri"/>
          <a:ea typeface="Calibri"/>
          <a:cs typeface="Calibri"/>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Calibri"/>
          <a:ea typeface="Calibri"/>
          <a:cs typeface="Calibri"/>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Calibri"/>
          <a:ea typeface="Calibri"/>
          <a:cs typeface="Calibri"/>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Calibri"/>
          <a:ea typeface="Calibri"/>
          <a:cs typeface="Calibri"/>
          <a:sym typeface="Calibri"/>
        </a:defRPr>
      </a:lvl9pPr>
    </p:bodyStyle>
    <p:otherStyle>
      <a:lvl1pPr marL="0" marR="0" indent="0" algn="l" defTabSz="914400" rtl="0" latinLnBrk="0">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600" b="1"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image3.jpeg" descr="C:\Documents and Settings\Administrator\桌面\3812523.jpg"/>
          <p:cNvPicPr>
            <a:picLocks noChangeAspect="1"/>
          </p:cNvPicPr>
          <p:nvPr/>
        </p:nvPicPr>
        <p:blipFill>
          <a:blip r:embed="rId3"/>
          <a:stretch>
            <a:fillRect/>
          </a:stretch>
        </p:blipFill>
        <p:spPr>
          <a:xfrm>
            <a:off x="6958011" y="5291137"/>
            <a:ext cx="2195514" cy="1566864"/>
          </a:xfrm>
          <a:prstGeom prst="rect">
            <a:avLst/>
          </a:prstGeom>
          <a:ln w="12700">
            <a:miter lim="400000"/>
          </a:ln>
        </p:spPr>
      </p:pic>
      <p:pic>
        <p:nvPicPr>
          <p:cNvPr id="132" name="image1.png"/>
          <p:cNvPicPr>
            <a:picLocks noChangeAspect="1"/>
          </p:cNvPicPr>
          <p:nvPr/>
        </p:nvPicPr>
        <p:blipFill>
          <a:blip r:embed="rId4"/>
          <a:stretch>
            <a:fillRect/>
          </a:stretch>
        </p:blipFill>
        <p:spPr>
          <a:xfrm>
            <a:off x="38100" y="1916111"/>
            <a:ext cx="9105900" cy="2819402"/>
          </a:xfrm>
          <a:prstGeom prst="rect">
            <a:avLst/>
          </a:prstGeom>
          <a:ln w="12700">
            <a:miter lim="400000"/>
          </a:ln>
        </p:spPr>
      </p:pic>
      <p:sp>
        <p:nvSpPr>
          <p:cNvPr id="133" name="Shape 133"/>
          <p:cNvSpPr>
            <a:spLocks noGrp="1"/>
          </p:cNvSpPr>
          <p:nvPr>
            <p:ph type="body" sz="quarter" idx="4294967295"/>
          </p:nvPr>
        </p:nvSpPr>
        <p:spPr>
          <a:xfrm>
            <a:off x="-2" y="2708275"/>
            <a:ext cx="9144004" cy="878842"/>
          </a:xfrm>
          <a:prstGeom prst="rect">
            <a:avLst/>
          </a:prstGeom>
        </p:spPr>
        <p:txBody>
          <a:bodyPr/>
          <a:lstStyle/>
          <a:p>
            <a:pPr algn="ctr">
              <a:lnSpc>
                <a:spcPct val="120000"/>
              </a:lnSpc>
              <a:spcBef>
                <a:spcPts val="900"/>
              </a:spcBef>
              <a:buSzTx/>
              <a:buNone/>
              <a:defRPr sz="4000">
                <a:solidFill>
                  <a:srgbClr val="FFFF00"/>
                </a:solidFill>
                <a:latin typeface="宋体"/>
                <a:ea typeface="宋体"/>
                <a:cs typeface="宋体"/>
                <a:sym typeface="宋体"/>
              </a:defRPr>
            </a:pPr>
            <a:r>
              <a:t>第</a:t>
            </a:r>
            <a:r>
              <a:rPr b="1">
                <a:latin typeface="Calibri"/>
                <a:ea typeface="Calibri"/>
                <a:cs typeface="Calibri"/>
                <a:sym typeface="Calibri"/>
              </a:rPr>
              <a:t>3</a:t>
            </a:r>
            <a:r>
              <a:t>章 经典搜索</a:t>
            </a:r>
          </a:p>
        </p:txBody>
      </p:sp>
      <p:sp>
        <p:nvSpPr>
          <p:cNvPr id="134" name="Shape 134"/>
          <p:cNvSpPr/>
          <p:nvPr/>
        </p:nvSpPr>
        <p:spPr>
          <a:xfrm>
            <a:off x="2195512" y="254316"/>
            <a:ext cx="6553201" cy="8788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lgn="r">
              <a:defRPr sz="4400" b="0">
                <a:solidFill>
                  <a:srgbClr val="FF0000"/>
                </a:solidFill>
                <a:latin typeface="宋体"/>
                <a:ea typeface="宋体"/>
                <a:cs typeface="宋体"/>
                <a:sym typeface="宋体"/>
              </a:defRPr>
            </a:lvl1pPr>
          </a:lstStyle>
          <a:p>
            <a:r>
              <a:t>人工智能基础</a:t>
            </a:r>
          </a:p>
        </p:txBody>
      </p:sp>
      <p:sp>
        <p:nvSpPr>
          <p:cNvPr id="135" name="Shape 135"/>
          <p:cNvSpPr/>
          <p:nvPr/>
        </p:nvSpPr>
        <p:spPr>
          <a:xfrm>
            <a:off x="2916236" y="5749925"/>
            <a:ext cx="3960814" cy="59943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800" b="0">
                <a:latin typeface="黑体"/>
                <a:ea typeface="黑体"/>
                <a:cs typeface="黑体"/>
                <a:sym typeface="黑体"/>
              </a:defRPr>
            </a:lvl1pPr>
          </a:lstStyle>
          <a:p>
            <a:r>
              <a:t>计算机科学与技术学院</a:t>
            </a:r>
          </a:p>
        </p:txBody>
      </p:sp>
      <p:sp>
        <p:nvSpPr>
          <p:cNvPr id="136" name="Shape 136"/>
          <p:cNvSpPr>
            <a:spLocks noGrp="1"/>
          </p:cNvSpPr>
          <p:nvPr>
            <p:ph type="sldNum" sz="quarter" idx="4294967295"/>
          </p:nvPr>
        </p:nvSpPr>
        <p:spPr>
          <a:xfrm>
            <a:off x="8399018" y="6301742"/>
            <a:ext cx="287780" cy="474337"/>
          </a:xfrm>
          <a:prstGeom prst="rect">
            <a:avLst/>
          </a:prstGeom>
          <a:extLst>
            <a:ext uri="{C572A759-6A51-4108-AA02-DFA0A04FC94B}">
              <ma14:wrappingTextBoxFlag xmlns="" xmlns:ma14="http://schemas.microsoft.com/office/mac/drawingml/2011/main" val="1"/>
            </a:ext>
          </a:extLst>
        </p:spPr>
        <p:txBody>
          <a:bodyPr/>
          <a:lstStyle>
            <a:lvl1pPr algn="r">
              <a:defRPr sz="2600"/>
            </a:lvl1p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1. </a:t>
            </a:r>
            <a:r>
              <a:t>真空吸尘器世界</a:t>
            </a:r>
          </a:p>
        </p:txBody>
      </p:sp>
      <p:sp>
        <p:nvSpPr>
          <p:cNvPr id="184" name="Shape 184"/>
          <p:cNvSpPr>
            <a:spLocks noGrp="1"/>
          </p:cNvSpPr>
          <p:nvPr>
            <p:ph type="body" idx="4294967295"/>
          </p:nvPr>
        </p:nvSpPr>
        <p:spPr>
          <a:xfrm>
            <a:off x="457200" y="1600200"/>
            <a:ext cx="8229600" cy="4525963"/>
          </a:xfrm>
          <a:prstGeom prst="rect">
            <a:avLst/>
          </a:prstGeom>
        </p:spPr>
        <p:txBody>
          <a:bodyPr/>
          <a:lstStyle/>
          <a:p>
            <a:pPr marL="742950" lvl="1" indent="-285750">
              <a:spcBef>
                <a:spcPts val="0"/>
              </a:spcBef>
              <a:defRPr sz="2800">
                <a:latin typeface="宋体"/>
                <a:ea typeface="宋体"/>
                <a:cs typeface="宋体"/>
                <a:sym typeface="宋体"/>
              </a:defRPr>
            </a:pPr>
            <a:r>
              <a:t>目标测试</a:t>
            </a:r>
          </a:p>
          <a:p>
            <a:pPr marL="1143000" lvl="2" indent="-228600">
              <a:spcBef>
                <a:spcPts val="0"/>
              </a:spcBef>
              <a:defRPr sz="2400">
                <a:latin typeface="宋体"/>
                <a:ea typeface="宋体"/>
                <a:cs typeface="宋体"/>
                <a:sym typeface="宋体"/>
              </a:defRPr>
            </a:pPr>
            <a:r>
              <a:t>检测所有位置是否干净。</a:t>
            </a:r>
          </a:p>
          <a:p>
            <a:pPr marL="742950" lvl="1" indent="-285750">
              <a:spcBef>
                <a:spcPts val="0"/>
              </a:spcBef>
              <a:defRPr sz="2800">
                <a:latin typeface="宋体"/>
                <a:ea typeface="宋体"/>
                <a:cs typeface="宋体"/>
                <a:sym typeface="宋体"/>
              </a:defRPr>
            </a:pPr>
            <a:r>
              <a:t>路径耗散函数</a:t>
            </a:r>
          </a:p>
          <a:p>
            <a:pPr marL="1143000" lvl="2" indent="-228600">
              <a:spcBef>
                <a:spcPts val="0"/>
              </a:spcBef>
              <a:defRPr sz="2400">
                <a:latin typeface="宋体"/>
                <a:ea typeface="宋体"/>
                <a:cs typeface="宋体"/>
                <a:sym typeface="宋体"/>
              </a:defRPr>
            </a:pPr>
            <a:r>
              <a:t>若每个动作的耗散值为</a:t>
            </a:r>
            <a:r>
              <a:rPr>
                <a:latin typeface="Calibri"/>
                <a:ea typeface="Calibri"/>
                <a:cs typeface="Calibri"/>
                <a:sym typeface="Calibri"/>
              </a:rPr>
              <a:t>1</a:t>
            </a:r>
            <a:r>
              <a:t>，则路径的耗散值为路径中包含的动作数</a:t>
            </a:r>
          </a:p>
        </p:txBody>
      </p:sp>
      <p:sp>
        <p:nvSpPr>
          <p:cNvPr id="185" name="Shape 185"/>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10</a:t>
            </a:fld>
            <a:endParaRPr/>
          </a:p>
        </p:txBody>
      </p:sp>
      <p:pic>
        <p:nvPicPr>
          <p:cNvPr id="186" name="image4.png"/>
          <p:cNvPicPr>
            <a:picLocks noChangeAspect="1"/>
          </p:cNvPicPr>
          <p:nvPr/>
        </p:nvPicPr>
        <p:blipFill>
          <a:blip r:embed="rId2"/>
          <a:stretch>
            <a:fillRect/>
          </a:stretch>
        </p:blipFill>
        <p:spPr>
          <a:xfrm>
            <a:off x="5653087" y="4149725"/>
            <a:ext cx="3240089" cy="191293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2. </a:t>
            </a:r>
            <a:r>
              <a:t>八数码问题</a:t>
            </a:r>
          </a:p>
        </p:txBody>
      </p:sp>
      <p:sp>
        <p:nvSpPr>
          <p:cNvPr id="189" name="Shape 189"/>
          <p:cNvSpPr>
            <a:spLocks noGrp="1"/>
          </p:cNvSpPr>
          <p:nvPr>
            <p:ph type="body" idx="4294967295"/>
          </p:nvPr>
        </p:nvSpPr>
        <p:spPr>
          <a:xfrm>
            <a:off x="457200" y="14351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2. </a:t>
            </a:r>
            <a:r>
              <a:t>八数码问题</a:t>
            </a:r>
          </a:p>
          <a:p>
            <a:pPr marL="742950" lvl="1" indent="-285750">
              <a:spcBef>
                <a:spcPts val="0"/>
              </a:spcBef>
              <a:defRPr sz="2800">
                <a:latin typeface="宋体"/>
                <a:ea typeface="宋体"/>
                <a:cs typeface="宋体"/>
                <a:sym typeface="宋体"/>
              </a:defRPr>
            </a:pPr>
            <a:r>
              <a:t>一个</a:t>
            </a:r>
            <a:r>
              <a:rPr>
                <a:latin typeface="Calibri"/>
                <a:ea typeface="Calibri"/>
                <a:cs typeface="Calibri"/>
                <a:sym typeface="Calibri"/>
              </a:rPr>
              <a:t>3</a:t>
            </a:r>
            <a:r>
              <a:rPr>
                <a:latin typeface="Symbol"/>
                <a:ea typeface="Symbol"/>
                <a:cs typeface="Symbol"/>
                <a:sym typeface="Symbol"/>
              </a:rPr>
              <a:t>⋅</a:t>
            </a:r>
            <a:r>
              <a:rPr>
                <a:latin typeface="Calibri"/>
                <a:ea typeface="Calibri"/>
                <a:cs typeface="Calibri"/>
                <a:sym typeface="Calibri"/>
              </a:rPr>
              <a:t>3</a:t>
            </a:r>
            <a:r>
              <a:t>的棋盘上有</a:t>
            </a:r>
            <a:r>
              <a:rPr>
                <a:latin typeface="Calibri"/>
                <a:ea typeface="Calibri"/>
                <a:cs typeface="Calibri"/>
                <a:sym typeface="Calibri"/>
              </a:rPr>
              <a:t>8</a:t>
            </a:r>
            <a:r>
              <a:t>个数字棋子和一个空格。与空格相邻的棋子可以滑动到空格中。</a:t>
            </a:r>
          </a:p>
          <a:p>
            <a:pPr marL="742950" lvl="1" indent="-285750">
              <a:spcBef>
                <a:spcPts val="0"/>
              </a:spcBef>
              <a:defRPr sz="2800">
                <a:latin typeface="宋体"/>
                <a:ea typeface="宋体"/>
                <a:cs typeface="宋体"/>
                <a:sym typeface="宋体"/>
              </a:defRPr>
            </a:pPr>
            <a:r>
              <a:t>游戏目标是要达到一个特定的状态。</a:t>
            </a:r>
          </a:p>
        </p:txBody>
      </p:sp>
      <p:sp>
        <p:nvSpPr>
          <p:cNvPr id="190" name="Shape 190"/>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11</a:t>
            </a:fld>
            <a:endParaRPr/>
          </a:p>
        </p:txBody>
      </p:sp>
      <p:pic>
        <p:nvPicPr>
          <p:cNvPr id="191" name="image6.png"/>
          <p:cNvPicPr>
            <a:picLocks noChangeAspect="1"/>
          </p:cNvPicPr>
          <p:nvPr/>
        </p:nvPicPr>
        <p:blipFill>
          <a:blip r:embed="rId2"/>
          <a:stretch>
            <a:fillRect/>
          </a:stretch>
        </p:blipFill>
        <p:spPr>
          <a:xfrm>
            <a:off x="2268536" y="3644900"/>
            <a:ext cx="5095878" cy="2981325"/>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2. </a:t>
            </a:r>
            <a:r>
              <a:t>八数码问题</a:t>
            </a:r>
          </a:p>
        </p:txBody>
      </p:sp>
      <p:sp>
        <p:nvSpPr>
          <p:cNvPr id="194" name="Shape 194"/>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2. </a:t>
            </a:r>
            <a:r>
              <a:t>八数码问题的描述</a:t>
            </a:r>
          </a:p>
          <a:p>
            <a:pPr marL="742950" lvl="1" indent="-285750">
              <a:spcBef>
                <a:spcPts val="0"/>
              </a:spcBef>
              <a:defRPr sz="2800">
                <a:latin typeface="宋体"/>
                <a:ea typeface="宋体"/>
                <a:cs typeface="宋体"/>
                <a:sym typeface="宋体"/>
              </a:defRPr>
            </a:pPr>
            <a:r>
              <a:t>状态：描述</a:t>
            </a:r>
            <a:r>
              <a:rPr>
                <a:latin typeface="Calibri"/>
                <a:ea typeface="Calibri"/>
                <a:cs typeface="Calibri"/>
                <a:sym typeface="Calibri"/>
              </a:rPr>
              <a:t>8</a:t>
            </a:r>
            <a:r>
              <a:t>个棋子在棋盘上的分布</a:t>
            </a:r>
          </a:p>
          <a:p>
            <a:pPr marL="1143000" lvl="2" indent="-228600">
              <a:spcBef>
                <a:spcPts val="0"/>
              </a:spcBef>
              <a:defRPr sz="2400">
                <a:latin typeface="宋体"/>
                <a:ea typeface="宋体"/>
                <a:cs typeface="宋体"/>
                <a:sym typeface="宋体"/>
              </a:defRPr>
            </a:pPr>
            <a:r>
              <a:t>初始状态：任何状态均可</a:t>
            </a:r>
          </a:p>
          <a:p>
            <a:pPr marL="1143000" lvl="2" indent="-228600">
              <a:spcBef>
                <a:spcPts val="0"/>
              </a:spcBef>
              <a:defRPr sz="2400">
                <a:latin typeface="宋体"/>
                <a:ea typeface="宋体"/>
                <a:cs typeface="宋体"/>
                <a:sym typeface="宋体"/>
              </a:defRPr>
            </a:pPr>
            <a:r>
              <a:t>目标条件：检测是否为给定的目标状态</a:t>
            </a:r>
          </a:p>
          <a:p>
            <a:pPr marL="742950" lvl="1" indent="-285750">
              <a:spcBef>
                <a:spcPts val="0"/>
              </a:spcBef>
              <a:defRPr sz="2800">
                <a:latin typeface="宋体"/>
                <a:ea typeface="宋体"/>
                <a:cs typeface="宋体"/>
                <a:sym typeface="宋体"/>
              </a:defRPr>
            </a:pPr>
            <a:r>
              <a:t>动作：每个棋子或空格的滑动</a:t>
            </a:r>
          </a:p>
          <a:p>
            <a:pPr marL="1143000" lvl="2" indent="-228600">
              <a:spcBef>
                <a:spcPts val="0"/>
              </a:spcBef>
              <a:defRPr sz="2400"/>
            </a:pPr>
            <a:r>
              <a:t>Left</a:t>
            </a:r>
            <a:r>
              <a:rPr>
                <a:latin typeface="宋体"/>
                <a:ea typeface="宋体"/>
                <a:cs typeface="宋体"/>
                <a:sym typeface="宋体"/>
              </a:rPr>
              <a:t>、</a:t>
            </a:r>
            <a:r>
              <a:t>Right</a:t>
            </a:r>
            <a:r>
              <a:rPr>
                <a:latin typeface="宋体"/>
                <a:ea typeface="宋体"/>
                <a:cs typeface="宋体"/>
                <a:sym typeface="宋体"/>
              </a:rPr>
              <a:t>、</a:t>
            </a:r>
            <a:r>
              <a:t>Up</a:t>
            </a:r>
            <a:r>
              <a:rPr>
                <a:latin typeface="宋体"/>
                <a:ea typeface="宋体"/>
                <a:cs typeface="宋体"/>
                <a:sym typeface="宋体"/>
              </a:rPr>
              <a:t>、</a:t>
            </a:r>
            <a:r>
              <a:t>Down</a:t>
            </a:r>
          </a:p>
          <a:p>
            <a:pPr marL="742950" lvl="1" indent="-285750">
              <a:spcBef>
                <a:spcPts val="0"/>
              </a:spcBef>
              <a:defRPr sz="2800">
                <a:latin typeface="宋体"/>
                <a:ea typeface="宋体"/>
                <a:cs typeface="宋体"/>
                <a:sym typeface="宋体"/>
              </a:defRPr>
            </a:pPr>
            <a:r>
              <a:t>状态转移函数（后继函数）</a:t>
            </a:r>
          </a:p>
          <a:p>
            <a:pPr marL="742950" lvl="1" indent="-285750">
              <a:spcBef>
                <a:spcPts val="0"/>
              </a:spcBef>
              <a:defRPr sz="2800">
                <a:latin typeface="宋体"/>
                <a:ea typeface="宋体"/>
                <a:cs typeface="宋体"/>
                <a:sym typeface="宋体"/>
              </a:defRPr>
            </a:pPr>
            <a:r>
              <a:t>路径耗散函数</a:t>
            </a:r>
          </a:p>
          <a:p>
            <a:pPr marL="1143000" lvl="2" indent="-228600">
              <a:spcBef>
                <a:spcPts val="0"/>
              </a:spcBef>
              <a:defRPr sz="2400">
                <a:latin typeface="宋体"/>
                <a:ea typeface="宋体"/>
                <a:cs typeface="宋体"/>
                <a:sym typeface="宋体"/>
              </a:defRPr>
            </a:pPr>
            <a:r>
              <a:t>路径耗散值为路径中的动作数</a:t>
            </a:r>
          </a:p>
        </p:txBody>
      </p:sp>
      <p:sp>
        <p:nvSpPr>
          <p:cNvPr id="195" name="Shape 195"/>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12</a:t>
            </a:fld>
            <a:endParaRPr/>
          </a:p>
        </p:txBody>
      </p:sp>
      <p:pic>
        <p:nvPicPr>
          <p:cNvPr id="196" name="image7.png"/>
          <p:cNvPicPr>
            <a:picLocks noChangeAspect="1"/>
          </p:cNvPicPr>
          <p:nvPr/>
        </p:nvPicPr>
        <p:blipFill>
          <a:blip r:embed="rId2"/>
          <a:stretch>
            <a:fillRect/>
          </a:stretch>
        </p:blipFill>
        <p:spPr>
          <a:xfrm>
            <a:off x="5680075" y="4149725"/>
            <a:ext cx="3133725" cy="183356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2. </a:t>
            </a:r>
            <a:r>
              <a:t>八数码问题</a:t>
            </a:r>
          </a:p>
        </p:txBody>
      </p:sp>
      <p:sp>
        <p:nvSpPr>
          <p:cNvPr id="199" name="Shape 199"/>
          <p:cNvSpPr>
            <a:spLocks noGrp="1"/>
          </p:cNvSpPr>
          <p:nvPr>
            <p:ph type="body" idx="4294967295"/>
          </p:nvPr>
        </p:nvSpPr>
        <p:spPr>
          <a:xfrm>
            <a:off x="457200" y="1600200"/>
            <a:ext cx="8229600" cy="4525963"/>
          </a:xfrm>
          <a:prstGeom prst="rect">
            <a:avLst/>
          </a:prstGeom>
        </p:spPr>
        <p:txBody>
          <a:bodyPr/>
          <a:lstStyle/>
          <a:p>
            <a:pPr marL="742950" lvl="1" indent="-285750">
              <a:spcBef>
                <a:spcPts val="0"/>
              </a:spcBef>
              <a:defRPr sz="2800">
                <a:latin typeface="宋体"/>
                <a:ea typeface="宋体"/>
                <a:cs typeface="宋体"/>
                <a:sym typeface="宋体"/>
              </a:defRPr>
            </a:pPr>
            <a:r>
              <a:t>八数码问题有</a:t>
            </a:r>
            <a:r>
              <a:rPr>
                <a:latin typeface="Calibri"/>
                <a:ea typeface="Calibri"/>
                <a:cs typeface="Calibri"/>
                <a:sym typeface="Calibri"/>
              </a:rPr>
              <a:t>9!/2=181440</a:t>
            </a:r>
            <a:r>
              <a:t>个可达状态</a:t>
            </a:r>
          </a:p>
          <a:p>
            <a:pPr marL="742950" lvl="1" indent="-285750">
              <a:spcBef>
                <a:spcPts val="0"/>
              </a:spcBef>
              <a:defRPr sz="2800"/>
            </a:pPr>
            <a:r>
              <a:t>15</a:t>
            </a:r>
            <a:r>
              <a:rPr>
                <a:latin typeface="宋体"/>
                <a:ea typeface="宋体"/>
                <a:cs typeface="宋体"/>
                <a:sym typeface="宋体"/>
              </a:rPr>
              <a:t>数码问题有约</a:t>
            </a:r>
            <a:r>
              <a:t>1.3</a:t>
            </a:r>
            <a:r>
              <a:rPr>
                <a:latin typeface="宋体"/>
                <a:ea typeface="宋体"/>
                <a:cs typeface="宋体"/>
                <a:sym typeface="宋体"/>
              </a:rPr>
              <a:t>万亿个状态，利用最好的搜索算法求解一个随机实例的最优解需要几毫秒</a:t>
            </a:r>
          </a:p>
          <a:p>
            <a:pPr marL="742950" lvl="1" indent="-285750">
              <a:spcBef>
                <a:spcPts val="0"/>
              </a:spcBef>
              <a:defRPr sz="2800"/>
            </a:pPr>
            <a:r>
              <a:t>24</a:t>
            </a:r>
            <a:r>
              <a:rPr>
                <a:latin typeface="宋体"/>
                <a:ea typeface="宋体"/>
                <a:cs typeface="宋体"/>
                <a:sym typeface="宋体"/>
              </a:rPr>
              <a:t>数码问题有约</a:t>
            </a:r>
            <a:r>
              <a:t>10</a:t>
            </a:r>
            <a:r>
              <a:rPr baseline="30000"/>
              <a:t>25</a:t>
            </a:r>
            <a:r>
              <a:rPr>
                <a:latin typeface="宋体"/>
                <a:ea typeface="宋体"/>
                <a:cs typeface="宋体"/>
                <a:sym typeface="宋体"/>
              </a:rPr>
              <a:t>个状态，利用最好的搜索算法求解一个随机实例的最优解需要几个小时</a:t>
            </a:r>
          </a:p>
        </p:txBody>
      </p:sp>
      <p:sp>
        <p:nvSpPr>
          <p:cNvPr id="200" name="Shape 200"/>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13</a:t>
            </a:fld>
            <a:endParaRPr/>
          </a:p>
        </p:txBody>
      </p:sp>
      <p:pic>
        <p:nvPicPr>
          <p:cNvPr id="201" name="image7.png"/>
          <p:cNvPicPr>
            <a:picLocks noChangeAspect="1"/>
          </p:cNvPicPr>
          <p:nvPr/>
        </p:nvPicPr>
        <p:blipFill>
          <a:blip r:embed="rId3"/>
          <a:stretch>
            <a:fillRect/>
          </a:stretch>
        </p:blipFill>
        <p:spPr>
          <a:xfrm>
            <a:off x="5680075" y="4149725"/>
            <a:ext cx="3133725" cy="1833564"/>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3. </a:t>
            </a:r>
            <a:r>
              <a:t>八皇后问题</a:t>
            </a:r>
          </a:p>
        </p:txBody>
      </p:sp>
      <p:sp>
        <p:nvSpPr>
          <p:cNvPr id="206" name="Shape 206"/>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3. </a:t>
            </a:r>
            <a:r>
              <a:t>八皇后问题</a:t>
            </a:r>
          </a:p>
          <a:p>
            <a:pPr marL="742950" lvl="1" indent="-285750">
              <a:spcBef>
                <a:spcPts val="0"/>
              </a:spcBef>
              <a:defRPr sz="2800">
                <a:latin typeface="宋体"/>
                <a:ea typeface="宋体"/>
                <a:cs typeface="宋体"/>
                <a:sym typeface="宋体"/>
              </a:defRPr>
            </a:pPr>
            <a:r>
              <a:t>目标是在国际象棋棋盘上放置</a:t>
            </a:r>
            <a:r>
              <a:rPr>
                <a:latin typeface="Calibri"/>
                <a:ea typeface="Calibri"/>
                <a:cs typeface="Calibri"/>
                <a:sym typeface="Calibri"/>
              </a:rPr>
              <a:t>8</a:t>
            </a:r>
            <a:r>
              <a:t>个皇后，无法互相攻击。</a:t>
            </a:r>
          </a:p>
        </p:txBody>
      </p:sp>
      <p:sp>
        <p:nvSpPr>
          <p:cNvPr id="207" name="Shape 207"/>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14</a:t>
            </a:fld>
            <a:endParaRPr/>
          </a:p>
        </p:txBody>
      </p:sp>
      <p:pic>
        <p:nvPicPr>
          <p:cNvPr id="208" name="image8.png"/>
          <p:cNvPicPr>
            <a:picLocks noChangeAspect="1"/>
          </p:cNvPicPr>
          <p:nvPr/>
        </p:nvPicPr>
        <p:blipFill>
          <a:blip r:embed="rId2"/>
          <a:stretch>
            <a:fillRect/>
          </a:stretch>
        </p:blipFill>
        <p:spPr>
          <a:xfrm>
            <a:off x="4427537" y="2708275"/>
            <a:ext cx="3673477" cy="390525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3. </a:t>
            </a:r>
            <a:r>
              <a:t>八皇后问题</a:t>
            </a:r>
          </a:p>
        </p:txBody>
      </p:sp>
      <p:sp>
        <p:nvSpPr>
          <p:cNvPr id="211" name="Shape 211"/>
          <p:cNvSpPr>
            <a:spLocks noGrp="1"/>
          </p:cNvSpPr>
          <p:nvPr>
            <p:ph type="body" idx="4294967295"/>
          </p:nvPr>
        </p:nvSpPr>
        <p:spPr>
          <a:xfrm>
            <a:off x="457200" y="1600200"/>
            <a:ext cx="8229600" cy="4525963"/>
          </a:xfrm>
          <a:prstGeom prst="rect">
            <a:avLst/>
          </a:prstGeom>
        </p:spPr>
        <p:txBody>
          <a:bodyPr/>
          <a:lstStyle/>
          <a:p>
            <a:pPr marL="339470" indent="-339470" defTabSz="905255">
              <a:buChar char="•"/>
              <a:defRPr sz="3100">
                <a:latin typeface="宋体"/>
                <a:ea typeface="宋体"/>
                <a:cs typeface="宋体"/>
                <a:sym typeface="宋体"/>
              </a:defRPr>
            </a:pPr>
            <a:r>
              <a:t>例</a:t>
            </a:r>
            <a:r>
              <a:rPr>
                <a:latin typeface="Calibri"/>
                <a:ea typeface="Calibri"/>
                <a:cs typeface="Calibri"/>
                <a:sym typeface="Calibri"/>
              </a:rPr>
              <a:t>3. </a:t>
            </a:r>
            <a:r>
              <a:t>八皇后问题的描述</a:t>
            </a:r>
          </a:p>
          <a:p>
            <a:pPr marL="735519" lvl="1" indent="-282891" defTabSz="905255">
              <a:spcBef>
                <a:spcPts val="0"/>
              </a:spcBef>
              <a:defRPr sz="2700">
                <a:latin typeface="宋体"/>
                <a:ea typeface="宋体"/>
                <a:cs typeface="宋体"/>
                <a:sym typeface="宋体"/>
              </a:defRPr>
            </a:pPr>
            <a:r>
              <a:t>状态：描述</a:t>
            </a:r>
            <a:r>
              <a:rPr>
                <a:latin typeface="Calibri"/>
                <a:ea typeface="Calibri"/>
                <a:cs typeface="Calibri"/>
                <a:sym typeface="Calibri"/>
              </a:rPr>
              <a:t>0-8</a:t>
            </a:r>
            <a:r>
              <a:t>个皇后在棋盘上的分布</a:t>
            </a:r>
          </a:p>
          <a:p>
            <a:pPr marL="1131569" lvl="2" indent="-226313" defTabSz="905255">
              <a:spcBef>
                <a:spcPts val="0"/>
              </a:spcBef>
              <a:defRPr sz="2300">
                <a:latin typeface="宋体"/>
                <a:ea typeface="宋体"/>
                <a:cs typeface="宋体"/>
                <a:sym typeface="宋体"/>
              </a:defRPr>
            </a:pPr>
            <a:r>
              <a:t>初始状态：棋盘上没有皇后</a:t>
            </a:r>
          </a:p>
          <a:p>
            <a:pPr marL="1131569" lvl="2" indent="-226313" defTabSz="905255">
              <a:spcBef>
                <a:spcPts val="0"/>
              </a:spcBef>
              <a:defRPr sz="2300">
                <a:latin typeface="宋体"/>
                <a:ea typeface="宋体"/>
                <a:cs typeface="宋体"/>
                <a:sym typeface="宋体"/>
              </a:defRPr>
            </a:pPr>
            <a:r>
              <a:t>目标条件：棋盘上放置</a:t>
            </a:r>
            <a:r>
              <a:rPr>
                <a:latin typeface="Calibri"/>
                <a:ea typeface="Calibri"/>
                <a:cs typeface="Calibri"/>
                <a:sym typeface="Calibri"/>
              </a:rPr>
              <a:t>8</a:t>
            </a:r>
            <a:r>
              <a:t>个皇后，无法互相攻击</a:t>
            </a:r>
          </a:p>
          <a:p>
            <a:pPr marL="735519" lvl="1" indent="-282891" defTabSz="905255">
              <a:spcBef>
                <a:spcPts val="0"/>
              </a:spcBef>
              <a:defRPr sz="2700">
                <a:latin typeface="宋体"/>
                <a:ea typeface="宋体"/>
                <a:cs typeface="宋体"/>
                <a:sym typeface="宋体"/>
              </a:defRPr>
            </a:pPr>
            <a:r>
              <a:t>动作：在任一空位放置一个皇后</a:t>
            </a:r>
          </a:p>
          <a:p>
            <a:pPr marL="735519" lvl="1" indent="-282891" defTabSz="905255">
              <a:spcBef>
                <a:spcPts val="0"/>
              </a:spcBef>
              <a:defRPr sz="2700">
                <a:latin typeface="宋体"/>
                <a:ea typeface="宋体"/>
                <a:cs typeface="宋体"/>
                <a:sym typeface="宋体"/>
              </a:defRPr>
            </a:pPr>
            <a:r>
              <a:t>状态转移函数</a:t>
            </a:r>
          </a:p>
          <a:p>
            <a:pPr marL="735519" lvl="1" indent="-282891" defTabSz="905255">
              <a:spcBef>
                <a:spcPts val="0"/>
              </a:spcBef>
              <a:defRPr sz="2700">
                <a:latin typeface="宋体"/>
                <a:ea typeface="宋体"/>
                <a:cs typeface="宋体"/>
                <a:sym typeface="宋体"/>
              </a:defRPr>
            </a:pPr>
            <a:r>
              <a:t>路径耗散函数：无需考虑</a:t>
            </a:r>
          </a:p>
          <a:p>
            <a:pPr marL="735519" lvl="1" indent="-282891" defTabSz="905255">
              <a:spcBef>
                <a:spcPts val="0"/>
              </a:spcBef>
              <a:defRPr sz="2700">
                <a:latin typeface="宋体"/>
                <a:ea typeface="宋体"/>
                <a:cs typeface="宋体"/>
                <a:sym typeface="宋体"/>
              </a:defRPr>
            </a:pPr>
            <a:r>
              <a:t>上述描述需要考虑</a:t>
            </a:r>
            <a:r>
              <a:rPr>
                <a:latin typeface="Calibri"/>
                <a:ea typeface="Calibri"/>
                <a:cs typeface="Calibri"/>
                <a:sym typeface="Calibri"/>
              </a:rPr>
              <a:t>64</a:t>
            </a:r>
            <a:r>
              <a:rPr>
                <a:latin typeface="Symbol"/>
                <a:ea typeface="Symbol"/>
                <a:cs typeface="Symbol"/>
                <a:sym typeface="Symbol"/>
              </a:rPr>
              <a:t>⋅</a:t>
            </a:r>
            <a:r>
              <a:rPr>
                <a:latin typeface="Calibri"/>
                <a:ea typeface="Calibri"/>
                <a:cs typeface="Calibri"/>
                <a:sym typeface="Calibri"/>
              </a:rPr>
              <a:t>63</a:t>
            </a:r>
            <a:r>
              <a:rPr>
                <a:latin typeface="Symbol"/>
                <a:ea typeface="Symbol"/>
                <a:cs typeface="Symbol"/>
                <a:sym typeface="Symbol"/>
              </a:rPr>
              <a:t>⋅</a:t>
            </a:r>
            <a:r>
              <a:rPr>
                <a:latin typeface="Calibri"/>
                <a:ea typeface="Calibri"/>
                <a:cs typeface="Calibri"/>
                <a:sym typeface="Calibri"/>
              </a:rPr>
              <a:t>……</a:t>
            </a:r>
            <a:r>
              <a:rPr>
                <a:latin typeface="Symbol"/>
                <a:ea typeface="Symbol"/>
                <a:cs typeface="Symbol"/>
                <a:sym typeface="Symbol"/>
              </a:rPr>
              <a:t>⋅</a:t>
            </a:r>
            <a:r>
              <a:rPr>
                <a:latin typeface="Calibri"/>
                <a:ea typeface="Calibri"/>
                <a:cs typeface="Calibri"/>
                <a:sym typeface="Calibri"/>
              </a:rPr>
              <a:t>57</a:t>
            </a:r>
          </a:p>
          <a:p>
            <a:pPr marL="0" lvl="1" indent="452627" defTabSz="905255">
              <a:spcBef>
                <a:spcPts val="0"/>
              </a:spcBef>
              <a:buSzTx/>
              <a:buNone/>
              <a:defRPr sz="2700"/>
            </a:pPr>
            <a:r>
              <a:t> </a:t>
            </a:r>
            <a:r>
              <a:rPr>
                <a:latin typeface="Symbol"/>
                <a:ea typeface="Symbol"/>
                <a:cs typeface="Symbol"/>
                <a:sym typeface="Symbol"/>
              </a:rPr>
              <a:t>   ≈</a:t>
            </a:r>
            <a:r>
              <a:t>1.8</a:t>
            </a:r>
            <a:r>
              <a:rPr>
                <a:latin typeface="Symbol"/>
                <a:ea typeface="Symbol"/>
                <a:cs typeface="Symbol"/>
                <a:sym typeface="Symbol"/>
              </a:rPr>
              <a:t>⋅</a:t>
            </a:r>
            <a:r>
              <a:t>10</a:t>
            </a:r>
            <a:r>
              <a:rPr baseline="29978"/>
              <a:t>14</a:t>
            </a:r>
            <a:r>
              <a:rPr>
                <a:latin typeface="宋体"/>
                <a:ea typeface="宋体"/>
                <a:cs typeface="宋体"/>
                <a:sym typeface="宋体"/>
              </a:rPr>
              <a:t>个可能序列</a:t>
            </a:r>
          </a:p>
        </p:txBody>
      </p:sp>
      <p:sp>
        <p:nvSpPr>
          <p:cNvPr id="212" name="Shape 212"/>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15</a:t>
            </a:fld>
            <a:endParaRPr/>
          </a:p>
        </p:txBody>
      </p:sp>
      <p:pic>
        <p:nvPicPr>
          <p:cNvPr id="213" name="image9.png"/>
          <p:cNvPicPr>
            <a:picLocks noChangeAspect="1"/>
          </p:cNvPicPr>
          <p:nvPr/>
        </p:nvPicPr>
        <p:blipFill>
          <a:blip r:embed="rId2"/>
          <a:stretch>
            <a:fillRect/>
          </a:stretch>
        </p:blipFill>
        <p:spPr>
          <a:xfrm>
            <a:off x="6732586" y="3860800"/>
            <a:ext cx="2087564" cy="2220914"/>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3. </a:t>
            </a:r>
            <a:r>
              <a:t>八皇后问题</a:t>
            </a:r>
          </a:p>
        </p:txBody>
      </p:sp>
      <p:sp>
        <p:nvSpPr>
          <p:cNvPr id="216" name="Shape 216"/>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3. </a:t>
            </a:r>
            <a:r>
              <a:t>八皇后问题的改进描述</a:t>
            </a:r>
          </a:p>
          <a:p>
            <a:pPr marL="742950" lvl="1" indent="-285750">
              <a:spcBef>
                <a:spcPts val="0"/>
              </a:spcBef>
              <a:defRPr sz="2800">
                <a:latin typeface="宋体"/>
                <a:ea typeface="宋体"/>
                <a:cs typeface="宋体"/>
                <a:sym typeface="宋体"/>
              </a:defRPr>
            </a:pPr>
            <a:r>
              <a:t>状态：描述</a:t>
            </a:r>
            <a:r>
              <a:rPr>
                <a:latin typeface="Calibri"/>
                <a:ea typeface="Calibri"/>
                <a:cs typeface="Calibri"/>
                <a:sym typeface="Calibri"/>
              </a:rPr>
              <a:t>0-8</a:t>
            </a:r>
            <a:r>
              <a:t>个皇后在棋盘上的分布，</a:t>
            </a:r>
            <a:r>
              <a:rPr>
                <a:solidFill>
                  <a:srgbClr val="FF0000"/>
                </a:solidFill>
              </a:rPr>
              <a:t>满足最左侧每列放置一个皇后，无法相互攻击</a:t>
            </a:r>
          </a:p>
          <a:p>
            <a:pPr marL="742950" lvl="1" indent="-285750">
              <a:spcBef>
                <a:spcPts val="0"/>
              </a:spcBef>
              <a:defRPr sz="2800">
                <a:latin typeface="宋体"/>
                <a:ea typeface="宋体"/>
                <a:cs typeface="宋体"/>
                <a:sym typeface="宋体"/>
              </a:defRPr>
            </a:pPr>
            <a:r>
              <a:t>动作：</a:t>
            </a:r>
            <a:r>
              <a:rPr>
                <a:solidFill>
                  <a:srgbClr val="FF0000"/>
                </a:solidFill>
              </a:rPr>
              <a:t>在最左侧空列中的任一空位</a:t>
            </a:r>
          </a:p>
          <a:p>
            <a:pPr marL="0" lvl="1" indent="457200">
              <a:spcBef>
                <a:spcPts val="0"/>
              </a:spcBef>
              <a:buSzTx/>
              <a:buNone/>
              <a:defRPr sz="2800">
                <a:solidFill>
                  <a:srgbClr val="FF0000"/>
                </a:solidFill>
              </a:defRPr>
            </a:pPr>
            <a:r>
              <a:t>    </a:t>
            </a:r>
            <a:r>
              <a:rPr>
                <a:latin typeface="宋体"/>
                <a:ea typeface="宋体"/>
                <a:cs typeface="宋体"/>
                <a:sym typeface="宋体"/>
              </a:rPr>
              <a:t>放置一个皇后，无法相互攻击</a:t>
            </a:r>
          </a:p>
          <a:p>
            <a:pPr marL="742950" lvl="1" indent="-285750">
              <a:spcBef>
                <a:spcPts val="0"/>
              </a:spcBef>
              <a:defRPr sz="2800">
                <a:latin typeface="宋体"/>
                <a:ea typeface="宋体"/>
                <a:cs typeface="宋体"/>
                <a:sym typeface="宋体"/>
              </a:defRPr>
            </a:pPr>
            <a:r>
              <a:t>上述描述需要考虑</a:t>
            </a:r>
            <a:r>
              <a:rPr>
                <a:latin typeface="Calibri"/>
                <a:ea typeface="Calibri"/>
                <a:cs typeface="Calibri"/>
                <a:sym typeface="Calibri"/>
              </a:rPr>
              <a:t>2057</a:t>
            </a:r>
            <a:r>
              <a:t>个可能序列</a:t>
            </a:r>
          </a:p>
          <a:p>
            <a:pPr marL="742950" lvl="1" indent="-285750">
              <a:spcBef>
                <a:spcPts val="0"/>
              </a:spcBef>
              <a:defRPr sz="2800">
                <a:latin typeface="宋体"/>
                <a:ea typeface="宋体"/>
                <a:cs typeface="宋体"/>
                <a:sym typeface="宋体"/>
              </a:defRPr>
            </a:pPr>
            <a:r>
              <a:t>对于</a:t>
            </a:r>
            <a:r>
              <a:rPr>
                <a:latin typeface="Calibri"/>
                <a:ea typeface="Calibri"/>
                <a:cs typeface="Calibri"/>
                <a:sym typeface="Calibri"/>
              </a:rPr>
              <a:t>100</a:t>
            </a:r>
            <a:r>
              <a:t>皇后问题，状态空间从约</a:t>
            </a:r>
          </a:p>
          <a:p>
            <a:pPr marL="0" lvl="1" indent="457200">
              <a:spcBef>
                <a:spcPts val="0"/>
              </a:spcBef>
              <a:buSzTx/>
              <a:buNone/>
              <a:defRPr sz="2800"/>
            </a:pPr>
            <a:r>
              <a:t>    10</a:t>
            </a:r>
            <a:r>
              <a:rPr baseline="30000"/>
              <a:t>400</a:t>
            </a:r>
            <a:r>
              <a:rPr>
                <a:latin typeface="宋体"/>
                <a:ea typeface="宋体"/>
                <a:cs typeface="宋体"/>
                <a:sym typeface="宋体"/>
              </a:rPr>
              <a:t>个状态减少到约</a:t>
            </a:r>
            <a:r>
              <a:t>10</a:t>
            </a:r>
            <a:r>
              <a:rPr baseline="30000"/>
              <a:t>52</a:t>
            </a:r>
            <a:r>
              <a:rPr>
                <a:latin typeface="宋体"/>
                <a:ea typeface="宋体"/>
                <a:cs typeface="宋体"/>
                <a:sym typeface="宋体"/>
              </a:rPr>
              <a:t>个状态。</a:t>
            </a:r>
          </a:p>
        </p:txBody>
      </p:sp>
      <p:sp>
        <p:nvSpPr>
          <p:cNvPr id="217" name="Shape 217"/>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16</a:t>
            </a:fld>
            <a:endParaRPr/>
          </a:p>
        </p:txBody>
      </p:sp>
      <p:pic>
        <p:nvPicPr>
          <p:cNvPr id="218" name="image9.png"/>
          <p:cNvPicPr>
            <a:picLocks noChangeAspect="1"/>
          </p:cNvPicPr>
          <p:nvPr/>
        </p:nvPicPr>
        <p:blipFill>
          <a:blip r:embed="rId2"/>
          <a:stretch>
            <a:fillRect/>
          </a:stretch>
        </p:blipFill>
        <p:spPr>
          <a:xfrm>
            <a:off x="6732586" y="3860800"/>
            <a:ext cx="2087564" cy="2220914"/>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 Donald Knuth</a:t>
            </a:r>
            <a:r>
              <a:t>猜想</a:t>
            </a:r>
          </a:p>
        </p:txBody>
      </p:sp>
      <p:sp>
        <p:nvSpPr>
          <p:cNvPr id="221" name="Shape 221"/>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 Knuth</a:t>
            </a:r>
            <a:r>
              <a:t>猜想 </a:t>
            </a:r>
            <a:r>
              <a:rPr>
                <a:latin typeface="Calibri"/>
                <a:ea typeface="Calibri"/>
                <a:cs typeface="Calibri"/>
                <a:sym typeface="Calibri"/>
              </a:rPr>
              <a:t>1964</a:t>
            </a:r>
          </a:p>
          <a:p>
            <a:pPr marL="742950" lvl="1" indent="-285750">
              <a:spcBef>
                <a:spcPts val="0"/>
              </a:spcBef>
              <a:defRPr sz="2800">
                <a:latin typeface="宋体"/>
                <a:ea typeface="宋体"/>
                <a:cs typeface="宋体"/>
                <a:sym typeface="宋体"/>
              </a:defRPr>
            </a:pPr>
            <a:r>
              <a:t>只用数字</a:t>
            </a:r>
            <a:r>
              <a:rPr>
                <a:latin typeface="Calibri"/>
                <a:ea typeface="Calibri"/>
                <a:cs typeface="Calibri"/>
                <a:sym typeface="Calibri"/>
              </a:rPr>
              <a:t>4</a:t>
            </a:r>
            <a:r>
              <a:t>，一个由阶乘、开方、取整构造的操作序列可以得到任意正整数。</a:t>
            </a:r>
          </a:p>
          <a:p>
            <a:pPr marL="742950" lvl="1" indent="-285750">
              <a:spcBef>
                <a:spcPts val="0"/>
              </a:spcBef>
              <a:defRPr sz="2800">
                <a:latin typeface="宋体"/>
                <a:ea typeface="宋体"/>
                <a:cs typeface="宋体"/>
                <a:sym typeface="宋体"/>
              </a:defRPr>
            </a:pPr>
            <a:r>
              <a:t>状态：正整数</a:t>
            </a:r>
          </a:p>
          <a:p>
            <a:pPr marL="1143000" lvl="2" indent="-228600">
              <a:spcBef>
                <a:spcPts val="0"/>
              </a:spcBef>
              <a:defRPr sz="2400">
                <a:latin typeface="宋体"/>
                <a:ea typeface="宋体"/>
                <a:cs typeface="宋体"/>
                <a:sym typeface="宋体"/>
              </a:defRPr>
            </a:pPr>
            <a:r>
              <a:t>初始状态：</a:t>
            </a:r>
            <a:r>
              <a:rPr>
                <a:latin typeface="Calibri"/>
                <a:ea typeface="Calibri"/>
                <a:cs typeface="Calibri"/>
                <a:sym typeface="Calibri"/>
              </a:rPr>
              <a:t>4</a:t>
            </a:r>
          </a:p>
          <a:p>
            <a:pPr marL="1143000" lvl="2" indent="-228600">
              <a:spcBef>
                <a:spcPts val="0"/>
              </a:spcBef>
              <a:defRPr sz="2400">
                <a:latin typeface="宋体"/>
                <a:ea typeface="宋体"/>
                <a:cs typeface="宋体"/>
                <a:sym typeface="宋体"/>
              </a:defRPr>
            </a:pPr>
            <a:r>
              <a:t>目标条件：要求的正整数</a:t>
            </a:r>
          </a:p>
          <a:p>
            <a:pPr marL="742950" lvl="1" indent="-285750">
              <a:spcBef>
                <a:spcPts val="0"/>
              </a:spcBef>
              <a:defRPr sz="2800">
                <a:latin typeface="宋体"/>
                <a:ea typeface="宋体"/>
                <a:cs typeface="宋体"/>
                <a:sym typeface="宋体"/>
              </a:defRPr>
            </a:pPr>
            <a:r>
              <a:t>动作：阶乘、开方、取整</a:t>
            </a:r>
          </a:p>
          <a:p>
            <a:pPr marL="742950" lvl="1" indent="-285750">
              <a:spcBef>
                <a:spcPts val="0"/>
              </a:spcBef>
              <a:defRPr sz="2800">
                <a:latin typeface="宋体"/>
                <a:ea typeface="宋体"/>
                <a:cs typeface="宋体"/>
                <a:sym typeface="宋体"/>
              </a:defRPr>
            </a:pPr>
            <a:r>
              <a:t>例：正整数</a:t>
            </a:r>
            <a:r>
              <a:rPr>
                <a:latin typeface="Calibri"/>
                <a:ea typeface="Calibri"/>
                <a:cs typeface="Calibri"/>
                <a:sym typeface="Calibri"/>
              </a:rPr>
              <a:t>5</a:t>
            </a:r>
            <a:r>
              <a:t>可以通过如下操作序列得到</a:t>
            </a:r>
          </a:p>
        </p:txBody>
      </p:sp>
      <p:sp>
        <p:nvSpPr>
          <p:cNvPr id="222" name="Shape 222"/>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17</a:t>
            </a:fld>
            <a:endParaRPr/>
          </a:p>
        </p:txBody>
      </p:sp>
      <p:pic>
        <p:nvPicPr>
          <p:cNvPr id="223" name="image10.png"/>
          <p:cNvPicPr>
            <a:picLocks noChangeAspect="1"/>
          </p:cNvPicPr>
          <p:nvPr/>
        </p:nvPicPr>
        <p:blipFill>
          <a:blip r:embed="rId3"/>
          <a:stretch>
            <a:fillRect/>
          </a:stretch>
        </p:blipFill>
        <p:spPr>
          <a:xfrm>
            <a:off x="3309937" y="5549900"/>
            <a:ext cx="2524127" cy="1152525"/>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4. </a:t>
            </a:r>
            <a:r>
              <a:t>路径规划问题</a:t>
            </a:r>
          </a:p>
        </p:txBody>
      </p:sp>
      <p:sp>
        <p:nvSpPr>
          <p:cNvPr id="228" name="Shape 228"/>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18</a:t>
            </a:fld>
            <a:endParaRPr/>
          </a:p>
        </p:txBody>
      </p:sp>
      <p:sp>
        <p:nvSpPr>
          <p:cNvPr id="229" name="Shape 229"/>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4. </a:t>
            </a:r>
            <a:r>
              <a:t>路径规划问题的描述</a:t>
            </a:r>
          </a:p>
        </p:txBody>
      </p:sp>
      <p:pic>
        <p:nvPicPr>
          <p:cNvPr id="230" name="image2.png"/>
          <p:cNvPicPr>
            <a:picLocks noChangeAspect="1"/>
          </p:cNvPicPr>
          <p:nvPr/>
        </p:nvPicPr>
        <p:blipFill>
          <a:blip r:embed="rId2"/>
          <a:stretch>
            <a:fillRect/>
          </a:stretch>
        </p:blipFill>
        <p:spPr>
          <a:xfrm>
            <a:off x="53975" y="1133475"/>
            <a:ext cx="8982075" cy="567055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4. </a:t>
            </a:r>
            <a:r>
              <a:t>路径规划问题</a:t>
            </a:r>
          </a:p>
        </p:txBody>
      </p:sp>
      <p:sp>
        <p:nvSpPr>
          <p:cNvPr id="233" name="Shape 233"/>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19</a:t>
            </a:fld>
            <a:endParaRPr/>
          </a:p>
        </p:txBody>
      </p:sp>
      <p:sp>
        <p:nvSpPr>
          <p:cNvPr id="234" name="Shape 234"/>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4. </a:t>
            </a:r>
            <a:r>
              <a:t>路径规划问题的描述</a:t>
            </a:r>
            <a:endParaRPr>
              <a:solidFill>
                <a:srgbClr val="FF0000"/>
              </a:solidFill>
            </a:endParaRPr>
          </a:p>
          <a:p>
            <a:pPr marL="742950" lvl="1" indent="-285750">
              <a:spcBef>
                <a:spcPts val="0"/>
              </a:spcBef>
              <a:defRPr sz="2800">
                <a:latin typeface="宋体"/>
                <a:ea typeface="宋体"/>
                <a:cs typeface="宋体"/>
                <a:sym typeface="宋体"/>
              </a:defRPr>
            </a:pPr>
            <a:r>
              <a:t>状态：图中的结点（城市）</a:t>
            </a:r>
          </a:p>
          <a:p>
            <a:pPr marL="1143000" lvl="2" indent="-228600">
              <a:spcBef>
                <a:spcPts val="0"/>
              </a:spcBef>
              <a:defRPr sz="2400">
                <a:latin typeface="宋体"/>
                <a:ea typeface="宋体"/>
                <a:cs typeface="宋体"/>
                <a:sym typeface="宋体"/>
              </a:defRPr>
            </a:pPr>
            <a:r>
              <a:t>初始状态：某个结点</a:t>
            </a:r>
          </a:p>
          <a:p>
            <a:pPr marL="1143000" lvl="2" indent="-228600">
              <a:spcBef>
                <a:spcPts val="0"/>
              </a:spcBef>
              <a:defRPr sz="2400">
                <a:latin typeface="宋体"/>
                <a:ea typeface="宋体"/>
                <a:cs typeface="宋体"/>
                <a:sym typeface="宋体"/>
              </a:defRPr>
            </a:pPr>
            <a:r>
              <a:t>目标条件：某个或某些结点</a:t>
            </a:r>
          </a:p>
          <a:p>
            <a:pPr marL="742950" lvl="1" indent="-285750">
              <a:spcBef>
                <a:spcPts val="0"/>
              </a:spcBef>
              <a:defRPr sz="2800">
                <a:latin typeface="宋体"/>
                <a:ea typeface="宋体"/>
                <a:cs typeface="宋体"/>
                <a:sym typeface="宋体"/>
              </a:defRPr>
            </a:pPr>
            <a:r>
              <a:t>动作：图中的边（道路）</a:t>
            </a:r>
          </a:p>
          <a:p>
            <a:pPr marL="1143000" lvl="2" indent="-228600">
              <a:spcBef>
                <a:spcPts val="0"/>
              </a:spcBef>
              <a:defRPr sz="2400">
                <a:latin typeface="宋体"/>
                <a:ea typeface="宋体"/>
                <a:cs typeface="宋体"/>
                <a:sym typeface="宋体"/>
              </a:defRPr>
            </a:pPr>
            <a:r>
              <a:t>从一个结点出发，到达另一个结点</a:t>
            </a:r>
          </a:p>
          <a:p>
            <a:pPr marL="742950" lvl="1" indent="-285750">
              <a:spcBef>
                <a:spcPts val="0"/>
              </a:spcBef>
              <a:defRPr sz="2800">
                <a:latin typeface="宋体"/>
                <a:ea typeface="宋体"/>
                <a:cs typeface="宋体"/>
                <a:sym typeface="宋体"/>
              </a:defRPr>
            </a:pPr>
            <a:r>
              <a:t>状态空间：从初始状态可以到达的所有状态</a:t>
            </a:r>
          </a:p>
          <a:p>
            <a:pPr marL="742950" lvl="1" indent="-285750">
              <a:spcBef>
                <a:spcPts val="0"/>
              </a:spcBef>
              <a:defRPr sz="2800">
                <a:latin typeface="宋体"/>
                <a:ea typeface="宋体"/>
                <a:cs typeface="宋体"/>
                <a:sym typeface="宋体"/>
              </a:defRPr>
            </a:pPr>
            <a:r>
              <a:t>状态转移函数：无向图或有向图（城市地图）</a:t>
            </a:r>
          </a:p>
          <a:p>
            <a:pPr marL="742950" lvl="1" indent="-285750">
              <a:spcBef>
                <a:spcPts val="0"/>
              </a:spcBef>
              <a:defRPr sz="2800">
                <a:latin typeface="宋体"/>
                <a:ea typeface="宋体"/>
                <a:cs typeface="宋体"/>
                <a:sym typeface="宋体"/>
              </a:defRPr>
            </a:pPr>
            <a:r>
              <a:t>路径耗散函数：加权图中路径的度量</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idx="4294967295"/>
          </p:nvPr>
        </p:nvSpPr>
        <p:spPr>
          <a:xfrm>
            <a:off x="457200" y="274636"/>
            <a:ext cx="8229600" cy="561978"/>
          </a:xfrm>
          <a:prstGeom prst="rect">
            <a:avLst/>
          </a:prstGeom>
        </p:spPr>
        <p:txBody>
          <a:bodyPr/>
          <a:lstStyle>
            <a:lvl1pPr algn="r" defTabSz="557783">
              <a:defRPr sz="2600">
                <a:latin typeface="宋体"/>
                <a:ea typeface="宋体"/>
                <a:cs typeface="宋体"/>
                <a:sym typeface="宋体"/>
              </a:defRPr>
            </a:lvl1pPr>
          </a:lstStyle>
          <a:p>
            <a:r>
              <a:t>目录</a:t>
            </a:r>
          </a:p>
        </p:txBody>
      </p:sp>
      <p:sp>
        <p:nvSpPr>
          <p:cNvPr id="141" name="Shape 141"/>
          <p:cNvSpPr>
            <a:spLocks noGrp="1"/>
          </p:cNvSpPr>
          <p:nvPr>
            <p:ph type="body" idx="4294967295"/>
          </p:nvPr>
        </p:nvSpPr>
        <p:spPr>
          <a:xfrm>
            <a:off x="457200" y="1600200"/>
            <a:ext cx="8229600" cy="4525963"/>
          </a:xfrm>
          <a:prstGeom prst="rect">
            <a:avLst/>
          </a:prstGeom>
        </p:spPr>
        <p:txBody>
          <a:bodyPr/>
          <a:lstStyle/>
          <a:p>
            <a:pPr marL="0" indent="0">
              <a:buSzTx/>
              <a:buNone/>
            </a:pPr>
            <a:r>
              <a:t>1. </a:t>
            </a:r>
            <a:r>
              <a:rPr>
                <a:latin typeface="宋体"/>
                <a:ea typeface="宋体"/>
                <a:cs typeface="宋体"/>
                <a:sym typeface="宋体"/>
              </a:rPr>
              <a:t>问题求解</a:t>
            </a:r>
            <a:r>
              <a:t>Agent（</a:t>
            </a:r>
            <a:r>
              <a:rPr sz="2400"/>
              <a:t>基于目标的Agent中的一种</a:t>
            </a:r>
            <a:r>
              <a:t>）</a:t>
            </a:r>
          </a:p>
          <a:p>
            <a:pPr marL="0" indent="0">
              <a:buSzTx/>
              <a:buNone/>
            </a:pPr>
            <a:r>
              <a:t>2. </a:t>
            </a:r>
            <a:r>
              <a:rPr>
                <a:latin typeface="宋体"/>
                <a:ea typeface="宋体"/>
                <a:cs typeface="宋体"/>
                <a:sym typeface="宋体"/>
              </a:rPr>
              <a:t>问题实例</a:t>
            </a:r>
          </a:p>
          <a:p>
            <a:pPr marL="0" indent="0">
              <a:buSzTx/>
              <a:buNone/>
            </a:pPr>
            <a:r>
              <a:t>3. </a:t>
            </a:r>
            <a:r>
              <a:rPr>
                <a:latin typeface="宋体"/>
                <a:ea typeface="宋体"/>
                <a:cs typeface="宋体"/>
                <a:sym typeface="宋体"/>
              </a:rPr>
              <a:t>搜索</a:t>
            </a:r>
          </a:p>
          <a:p>
            <a:pPr marL="0" indent="0">
              <a:buSzTx/>
              <a:buNone/>
            </a:pPr>
            <a:r>
              <a:t>4. </a:t>
            </a:r>
            <a:r>
              <a:rPr>
                <a:latin typeface="宋体"/>
                <a:ea typeface="宋体"/>
                <a:cs typeface="宋体"/>
                <a:sym typeface="宋体"/>
              </a:rPr>
              <a:t>无信息搜索</a:t>
            </a:r>
          </a:p>
          <a:p>
            <a:pPr marL="0" indent="0">
              <a:buSzTx/>
              <a:buNone/>
            </a:pPr>
            <a:r>
              <a:t>5. </a:t>
            </a:r>
            <a:r>
              <a:rPr>
                <a:latin typeface="宋体"/>
                <a:ea typeface="宋体"/>
                <a:cs typeface="宋体"/>
                <a:sym typeface="宋体"/>
              </a:rPr>
              <a:t>启发式搜索</a:t>
            </a:r>
          </a:p>
          <a:p>
            <a:pPr marL="0" indent="0">
              <a:buSzTx/>
              <a:buNone/>
            </a:pPr>
            <a:r>
              <a:t>6. </a:t>
            </a:r>
            <a:r>
              <a:rPr>
                <a:latin typeface="宋体"/>
                <a:ea typeface="宋体"/>
                <a:cs typeface="宋体"/>
                <a:sym typeface="宋体"/>
              </a:rPr>
              <a:t>启发式函数</a:t>
            </a:r>
          </a:p>
        </p:txBody>
      </p:sp>
      <p:sp>
        <p:nvSpPr>
          <p:cNvPr id="142" name="Shape 142"/>
          <p:cNvSpPr>
            <a:spLocks noGrp="1"/>
          </p:cNvSpPr>
          <p:nvPr>
            <p:ph type="sldNum" sz="quarter" idx="4294967295"/>
          </p:nvPr>
        </p:nvSpPr>
        <p:spPr>
          <a:xfrm>
            <a:off x="8344534" y="6258242"/>
            <a:ext cx="342264"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idx="4294967295"/>
          </p:nvPr>
        </p:nvSpPr>
        <p:spPr>
          <a:xfrm>
            <a:off x="457200" y="274636"/>
            <a:ext cx="8229600" cy="561978"/>
          </a:xfrm>
          <a:prstGeom prst="rect">
            <a:avLst/>
          </a:prstGeom>
        </p:spPr>
        <p:txBody>
          <a:bodyPr/>
          <a:lstStyle/>
          <a:p>
            <a:pPr algn="r" defTabSz="557783">
              <a:defRPr sz="2600"/>
            </a:pPr>
            <a:r>
              <a:t>3. </a:t>
            </a:r>
            <a:r>
              <a:rPr>
                <a:latin typeface="宋体"/>
                <a:ea typeface="宋体"/>
                <a:cs typeface="宋体"/>
                <a:sym typeface="宋体"/>
              </a:rPr>
              <a:t>搜索</a:t>
            </a:r>
          </a:p>
        </p:txBody>
      </p:sp>
      <p:sp>
        <p:nvSpPr>
          <p:cNvPr id="237" name="Shape 237"/>
          <p:cNvSpPr>
            <a:spLocks noGrp="1"/>
          </p:cNvSpPr>
          <p:nvPr>
            <p:ph type="body" idx="4294967295"/>
          </p:nvPr>
        </p:nvSpPr>
        <p:spPr>
          <a:xfrm>
            <a:off x="457200" y="1600200"/>
            <a:ext cx="8229600" cy="4525963"/>
          </a:xfrm>
          <a:prstGeom prst="rect">
            <a:avLst/>
          </a:prstGeom>
        </p:spPr>
        <p:txBody>
          <a:bodyPr/>
          <a:lstStyle/>
          <a:p>
            <a:pPr marL="0" indent="0">
              <a:buSzTx/>
              <a:buNone/>
            </a:pPr>
            <a:r>
              <a:t>3.1 </a:t>
            </a:r>
            <a:r>
              <a:rPr>
                <a:latin typeface="宋体"/>
                <a:ea typeface="宋体"/>
                <a:cs typeface="宋体"/>
                <a:sym typeface="宋体"/>
              </a:rPr>
              <a:t>搜索树</a:t>
            </a:r>
          </a:p>
          <a:p>
            <a:pPr marL="0" indent="0">
              <a:buSzTx/>
              <a:buNone/>
            </a:pPr>
            <a:r>
              <a:t>3.2 </a:t>
            </a:r>
            <a:r>
              <a:rPr>
                <a:latin typeface="宋体"/>
                <a:ea typeface="宋体"/>
                <a:cs typeface="宋体"/>
                <a:sym typeface="宋体"/>
              </a:rPr>
              <a:t>树搜索</a:t>
            </a:r>
          </a:p>
          <a:p>
            <a:pPr marL="0" indent="0">
              <a:buSzTx/>
              <a:buNone/>
            </a:pPr>
            <a:r>
              <a:t>3.3 </a:t>
            </a:r>
            <a:r>
              <a:rPr>
                <a:latin typeface="宋体"/>
                <a:ea typeface="宋体"/>
                <a:cs typeface="宋体"/>
                <a:sym typeface="宋体"/>
              </a:rPr>
              <a:t>图搜索</a:t>
            </a:r>
          </a:p>
          <a:p>
            <a:pPr marL="0" indent="0">
              <a:buSzTx/>
              <a:buNone/>
            </a:pPr>
            <a:r>
              <a:t>3.4 </a:t>
            </a:r>
            <a:r>
              <a:rPr>
                <a:latin typeface="宋体"/>
                <a:ea typeface="宋体"/>
                <a:cs typeface="宋体"/>
                <a:sym typeface="宋体"/>
              </a:rPr>
              <a:t>搜索算法的表示</a:t>
            </a:r>
          </a:p>
          <a:p>
            <a:pPr marL="0" indent="0">
              <a:buSzTx/>
              <a:buNone/>
            </a:pPr>
            <a:r>
              <a:t>3.5 </a:t>
            </a:r>
            <a:r>
              <a:rPr>
                <a:latin typeface="宋体"/>
                <a:ea typeface="宋体"/>
                <a:cs typeface="宋体"/>
                <a:sym typeface="宋体"/>
              </a:rPr>
              <a:t>问题求解算法的性能</a:t>
            </a:r>
          </a:p>
        </p:txBody>
      </p:sp>
      <p:sp>
        <p:nvSpPr>
          <p:cNvPr id="238" name="Shape 238"/>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p:cNvSpPr>
          <p:nvPr>
            <p:ph type="title" idx="4294967295"/>
          </p:nvPr>
        </p:nvSpPr>
        <p:spPr>
          <a:xfrm>
            <a:off x="457200" y="274636"/>
            <a:ext cx="8229600" cy="561978"/>
          </a:xfrm>
          <a:prstGeom prst="rect">
            <a:avLst/>
          </a:prstGeom>
        </p:spPr>
        <p:txBody>
          <a:bodyPr/>
          <a:lstStyle/>
          <a:p>
            <a:pPr algn="r" defTabSz="557783">
              <a:defRPr sz="2600"/>
            </a:pPr>
            <a:r>
              <a:t>3.1 </a:t>
            </a:r>
            <a:r>
              <a:rPr>
                <a:latin typeface="宋体"/>
                <a:ea typeface="宋体"/>
                <a:cs typeface="宋体"/>
                <a:sym typeface="宋体"/>
              </a:rPr>
              <a:t>搜索树</a:t>
            </a:r>
          </a:p>
        </p:txBody>
      </p:sp>
      <p:sp>
        <p:nvSpPr>
          <p:cNvPr id="243" name="Shape 243"/>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搜索树</a:t>
            </a:r>
          </a:p>
          <a:p>
            <a:pPr marL="742950" lvl="1" indent="-285750">
              <a:spcBef>
                <a:spcPts val="0"/>
              </a:spcBef>
              <a:defRPr sz="2800">
                <a:latin typeface="宋体"/>
                <a:ea typeface="宋体"/>
                <a:cs typeface="宋体"/>
                <a:sym typeface="宋体"/>
              </a:defRPr>
            </a:pPr>
            <a:r>
              <a:t>树</a:t>
            </a:r>
          </a:p>
          <a:p>
            <a:pPr marL="1143000" lvl="2" indent="-228600">
              <a:spcBef>
                <a:spcPts val="0"/>
              </a:spcBef>
              <a:defRPr sz="2400">
                <a:latin typeface="宋体"/>
                <a:ea typeface="宋体"/>
                <a:cs typeface="宋体"/>
                <a:sym typeface="宋体"/>
              </a:defRPr>
            </a:pPr>
            <a:r>
              <a:t>结点：状态</a:t>
            </a:r>
          </a:p>
          <a:p>
            <a:pPr marL="1143000" lvl="2" indent="-228600">
              <a:spcBef>
                <a:spcPts val="0"/>
              </a:spcBef>
              <a:defRPr sz="2400">
                <a:latin typeface="宋体"/>
                <a:ea typeface="宋体"/>
                <a:cs typeface="宋体"/>
                <a:sym typeface="宋体"/>
              </a:defRPr>
            </a:pPr>
            <a:r>
              <a:t>边：动作</a:t>
            </a:r>
            <a:r>
              <a:rPr>
                <a:latin typeface="Calibri"/>
                <a:ea typeface="Calibri"/>
                <a:cs typeface="Calibri"/>
                <a:sym typeface="Calibri"/>
              </a:rPr>
              <a:t>/</a:t>
            </a:r>
            <a:r>
              <a:t>可选动作</a:t>
            </a:r>
          </a:p>
          <a:p>
            <a:pPr marL="1143000" lvl="2" indent="-228600">
              <a:spcBef>
                <a:spcPts val="0"/>
              </a:spcBef>
              <a:defRPr sz="2400">
                <a:latin typeface="宋体"/>
                <a:ea typeface="宋体"/>
                <a:cs typeface="宋体"/>
                <a:sym typeface="宋体"/>
              </a:defRPr>
            </a:pPr>
            <a:r>
              <a:t>根结点：初始状态</a:t>
            </a:r>
          </a:p>
          <a:p>
            <a:pPr marL="1143000" lvl="2" indent="-228600">
              <a:spcBef>
                <a:spcPts val="0"/>
              </a:spcBef>
              <a:defRPr sz="2400">
                <a:latin typeface="宋体"/>
                <a:ea typeface="宋体"/>
                <a:cs typeface="宋体"/>
                <a:sym typeface="宋体"/>
              </a:defRPr>
            </a:pPr>
            <a:r>
              <a:t>满足目标条件的叶结点：目标状态</a:t>
            </a:r>
          </a:p>
          <a:p>
            <a:pPr marL="742950" lvl="1" indent="-285750">
              <a:spcBef>
                <a:spcPts val="0"/>
              </a:spcBef>
              <a:defRPr sz="2800">
                <a:latin typeface="宋体"/>
                <a:ea typeface="宋体"/>
                <a:cs typeface="宋体"/>
                <a:sym typeface="宋体"/>
              </a:defRPr>
            </a:pPr>
            <a:r>
              <a:t>解</a:t>
            </a:r>
          </a:p>
          <a:p>
            <a:pPr marL="1143000" lvl="2" indent="-228600">
              <a:spcBef>
                <a:spcPts val="0"/>
              </a:spcBef>
              <a:defRPr sz="2400">
                <a:latin typeface="宋体"/>
                <a:ea typeface="宋体"/>
                <a:cs typeface="宋体"/>
                <a:sym typeface="宋体"/>
              </a:defRPr>
            </a:pPr>
            <a:r>
              <a:t>从初始状态到达目标状态的动作序列</a:t>
            </a:r>
          </a:p>
        </p:txBody>
      </p:sp>
      <p:sp>
        <p:nvSpPr>
          <p:cNvPr id="244" name="Shape 244"/>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idx="4294967295"/>
          </p:nvPr>
        </p:nvSpPr>
        <p:spPr>
          <a:xfrm>
            <a:off x="457200" y="274636"/>
            <a:ext cx="8229600" cy="561978"/>
          </a:xfrm>
          <a:prstGeom prst="rect">
            <a:avLst/>
          </a:prstGeom>
        </p:spPr>
        <p:txBody>
          <a:bodyPr/>
          <a:lstStyle/>
          <a:p>
            <a:pPr algn="r" defTabSz="557783">
              <a:defRPr sz="2600"/>
            </a:pPr>
            <a:r>
              <a:t>3.1 </a:t>
            </a:r>
            <a:r>
              <a:rPr>
                <a:latin typeface="宋体"/>
                <a:ea typeface="宋体"/>
                <a:cs typeface="宋体"/>
                <a:sym typeface="宋体"/>
              </a:rPr>
              <a:t>搜索树</a:t>
            </a:r>
          </a:p>
        </p:txBody>
      </p:sp>
      <p:sp>
        <p:nvSpPr>
          <p:cNvPr id="247" name="Shape 247"/>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22</a:t>
            </a:fld>
            <a:endParaRPr/>
          </a:p>
        </p:txBody>
      </p:sp>
      <p:pic>
        <p:nvPicPr>
          <p:cNvPr id="248" name="image11.png"/>
          <p:cNvPicPr>
            <a:picLocks noChangeAspect="1"/>
          </p:cNvPicPr>
          <p:nvPr/>
        </p:nvPicPr>
        <p:blipFill>
          <a:blip r:embed="rId3"/>
          <a:stretch>
            <a:fillRect/>
          </a:stretch>
        </p:blipFill>
        <p:spPr>
          <a:xfrm>
            <a:off x="2459036" y="869950"/>
            <a:ext cx="6673852" cy="5978525"/>
          </a:xfrm>
          <a:prstGeom prst="rect">
            <a:avLst/>
          </a:prstGeom>
          <a:ln w="12700">
            <a:miter lim="400000"/>
          </a:ln>
        </p:spPr>
      </p:pic>
      <p:sp>
        <p:nvSpPr>
          <p:cNvPr id="249" name="Shape 249"/>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4. </a:t>
            </a:r>
            <a:r>
              <a:t>路径规划问题的部分搜索树</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p:cNvSpPr>
          <p:nvPr>
            <p:ph type="title" idx="4294967295"/>
          </p:nvPr>
        </p:nvSpPr>
        <p:spPr>
          <a:xfrm>
            <a:off x="457200" y="274636"/>
            <a:ext cx="8229600" cy="561978"/>
          </a:xfrm>
          <a:prstGeom prst="rect">
            <a:avLst/>
          </a:prstGeom>
        </p:spPr>
        <p:txBody>
          <a:bodyPr/>
          <a:lstStyle/>
          <a:p>
            <a:pPr algn="r" defTabSz="557783">
              <a:defRPr sz="2600"/>
            </a:pPr>
            <a:r>
              <a:t>3.2 </a:t>
            </a:r>
            <a:r>
              <a:rPr>
                <a:latin typeface="宋体"/>
                <a:ea typeface="宋体"/>
                <a:cs typeface="宋体"/>
                <a:sym typeface="宋体"/>
              </a:rPr>
              <a:t>树搜索</a:t>
            </a:r>
          </a:p>
        </p:txBody>
      </p:sp>
      <p:sp>
        <p:nvSpPr>
          <p:cNvPr id="252" name="Shape 252"/>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利用搜索树的树搜索</a:t>
            </a:r>
          </a:p>
          <a:p>
            <a:pPr marL="742950" lvl="1" indent="-285750">
              <a:spcBef>
                <a:spcPts val="0"/>
              </a:spcBef>
              <a:defRPr sz="2800">
                <a:latin typeface="宋体"/>
                <a:ea typeface="宋体"/>
                <a:cs typeface="宋体"/>
                <a:sym typeface="宋体"/>
              </a:defRPr>
            </a:pPr>
            <a:r>
              <a:t>初始状态</a:t>
            </a:r>
          </a:p>
          <a:p>
            <a:pPr marL="742950" lvl="1" indent="-285750">
              <a:spcBef>
                <a:spcPts val="0"/>
              </a:spcBef>
              <a:defRPr sz="2800">
                <a:latin typeface="宋体"/>
                <a:ea typeface="宋体"/>
                <a:cs typeface="宋体"/>
                <a:sym typeface="宋体"/>
              </a:defRPr>
            </a:pPr>
            <a:r>
              <a:t>动作</a:t>
            </a:r>
            <a:r>
              <a:rPr>
                <a:latin typeface="Calibri"/>
                <a:ea typeface="Calibri"/>
                <a:cs typeface="Calibri"/>
                <a:sym typeface="Calibri"/>
              </a:rPr>
              <a:t>/</a:t>
            </a:r>
            <a:r>
              <a:t>可选动作</a:t>
            </a:r>
          </a:p>
          <a:p>
            <a:pPr marL="742950" lvl="1" indent="-285750">
              <a:spcBef>
                <a:spcPts val="0"/>
              </a:spcBef>
              <a:defRPr sz="2800">
                <a:latin typeface="宋体"/>
                <a:ea typeface="宋体"/>
                <a:cs typeface="宋体"/>
                <a:sym typeface="宋体"/>
              </a:defRPr>
            </a:pPr>
            <a:r>
              <a:t>扩展：任一状态利用可选动作生成后继状态的过程</a:t>
            </a:r>
          </a:p>
          <a:p>
            <a:pPr marL="1143000" lvl="2" indent="-228600">
              <a:spcBef>
                <a:spcPts val="0"/>
              </a:spcBef>
              <a:defRPr sz="2400">
                <a:latin typeface="宋体"/>
                <a:ea typeface="宋体"/>
                <a:cs typeface="宋体"/>
                <a:sym typeface="宋体"/>
              </a:defRPr>
            </a:pPr>
            <a:r>
              <a:t>待扩展的（叶）结点：边缘</a:t>
            </a:r>
            <a:r>
              <a:rPr>
                <a:latin typeface="Calibri"/>
                <a:ea typeface="Calibri"/>
                <a:cs typeface="Calibri"/>
                <a:sym typeface="Calibri"/>
              </a:rPr>
              <a:t>/open</a:t>
            </a:r>
            <a:r>
              <a:t>表的结点(实线)</a:t>
            </a:r>
          </a:p>
          <a:p>
            <a:pPr marL="1143000" lvl="2" indent="-228600">
              <a:spcBef>
                <a:spcPts val="0"/>
              </a:spcBef>
              <a:defRPr sz="2400">
                <a:solidFill>
                  <a:srgbClr val="DDDDDD"/>
                </a:solidFill>
                <a:latin typeface="宋体"/>
                <a:ea typeface="宋体"/>
                <a:cs typeface="宋体"/>
                <a:sym typeface="宋体"/>
              </a:defRPr>
            </a:pPr>
            <a:r>
              <a:t>已扩展的（中间）结点：探索</a:t>
            </a:r>
            <a:r>
              <a:rPr>
                <a:latin typeface="Calibri"/>
                <a:ea typeface="Calibri"/>
                <a:cs typeface="Calibri"/>
                <a:sym typeface="Calibri"/>
              </a:rPr>
              <a:t>/closed</a:t>
            </a:r>
            <a:r>
              <a:t>表的结点(阴影)</a:t>
            </a:r>
          </a:p>
          <a:p>
            <a:pPr marL="742950" lvl="1" indent="-285750">
              <a:spcBef>
                <a:spcPts val="0"/>
              </a:spcBef>
              <a:defRPr sz="2800">
                <a:solidFill>
                  <a:srgbClr val="FF0000"/>
                </a:solidFill>
                <a:latin typeface="宋体"/>
                <a:ea typeface="宋体"/>
                <a:cs typeface="宋体"/>
                <a:sym typeface="宋体"/>
              </a:defRPr>
            </a:pPr>
            <a:r>
              <a:t>搜索策略：选择哪个结点进行扩展</a:t>
            </a:r>
          </a:p>
        </p:txBody>
      </p:sp>
      <p:sp>
        <p:nvSpPr>
          <p:cNvPr id="253" name="Shape 253"/>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title" idx="4294967295"/>
          </p:nvPr>
        </p:nvSpPr>
        <p:spPr>
          <a:xfrm>
            <a:off x="457200" y="274636"/>
            <a:ext cx="8229600" cy="561978"/>
          </a:xfrm>
          <a:prstGeom prst="rect">
            <a:avLst/>
          </a:prstGeom>
        </p:spPr>
        <p:txBody>
          <a:bodyPr/>
          <a:lstStyle/>
          <a:p>
            <a:pPr algn="r" defTabSz="557783">
              <a:defRPr sz="2600"/>
            </a:pPr>
            <a:r>
              <a:t>3.2 </a:t>
            </a:r>
            <a:r>
              <a:rPr>
                <a:latin typeface="宋体"/>
                <a:ea typeface="宋体"/>
                <a:cs typeface="宋体"/>
                <a:sym typeface="宋体"/>
              </a:rPr>
              <a:t>树搜索</a:t>
            </a:r>
          </a:p>
        </p:txBody>
      </p:sp>
      <p:sp>
        <p:nvSpPr>
          <p:cNvPr id="256" name="Shape 25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24</a:t>
            </a:fld>
            <a:endParaRPr/>
          </a:p>
        </p:txBody>
      </p:sp>
      <p:pic>
        <p:nvPicPr>
          <p:cNvPr id="257" name="image12.png"/>
          <p:cNvPicPr>
            <a:picLocks noChangeAspect="1"/>
          </p:cNvPicPr>
          <p:nvPr/>
        </p:nvPicPr>
        <p:blipFill>
          <a:blip r:embed="rId3"/>
          <a:stretch>
            <a:fillRect/>
          </a:stretch>
        </p:blipFill>
        <p:spPr>
          <a:xfrm>
            <a:off x="0" y="2260600"/>
            <a:ext cx="9144000" cy="2336800"/>
          </a:xfrm>
          <a:prstGeom prst="rect">
            <a:avLst/>
          </a:prstGeom>
          <a:ln w="12700">
            <a:miter lim="400000"/>
          </a:ln>
        </p:spPr>
      </p:pic>
      <p:sp>
        <p:nvSpPr>
          <p:cNvPr id="258" name="Shape 258"/>
          <p:cNvSpPr>
            <a:spLocks noGrp="1"/>
          </p:cNvSpPr>
          <p:nvPr>
            <p:ph type="body" idx="4294967295"/>
          </p:nvPr>
        </p:nvSpPr>
        <p:spPr>
          <a:xfrm>
            <a:off x="457200" y="1600200"/>
            <a:ext cx="8229600" cy="4525963"/>
          </a:xfrm>
          <a:prstGeom prst="rect">
            <a:avLst/>
          </a:prstGeom>
        </p:spPr>
        <p:txBody>
          <a:bodyPr/>
          <a:lstStyle>
            <a:lvl1pPr>
              <a:buChar char="•"/>
              <a:defRPr>
                <a:latin typeface="宋体"/>
                <a:ea typeface="宋体"/>
                <a:cs typeface="宋体"/>
                <a:sym typeface="宋体"/>
              </a:defRPr>
            </a:lvl1pPr>
          </a:lstStyle>
          <a:p>
            <a:r>
              <a:t>树搜索算法</a:t>
            </a:r>
          </a:p>
        </p:txBody>
      </p:sp>
      <p:sp>
        <p:nvSpPr>
          <p:cNvPr id="259" name="Shape 259"/>
          <p:cNvSpPr/>
          <p:nvPr/>
        </p:nvSpPr>
        <p:spPr>
          <a:xfrm>
            <a:off x="712909" y="4148382"/>
            <a:ext cx="2295578" cy="258394"/>
          </a:xfrm>
          <a:prstGeom prst="rect">
            <a:avLst/>
          </a:prstGeom>
          <a:ln w="50800">
            <a:solidFill>
              <a:schemeClr val="accent1"/>
            </a:solidFill>
            <a:miter lim="400000"/>
          </a:ln>
        </p:spPr>
        <p:txBody>
          <a:bodyPr lIns="45718" tIns="45718" rIns="45718" bIns="45718"/>
          <a:lstStyle/>
          <a:p>
            <a:pPr>
              <a:defRPr>
                <a:solidFill>
                  <a:schemeClr val="accent2"/>
                </a:solidFill>
                <a:latin typeface="Calibri"/>
                <a:ea typeface="Calibri"/>
                <a:cs typeface="Calibri"/>
                <a:sym typeface="Calibri"/>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image13.png"/>
          <p:cNvPicPr>
            <a:picLocks noChangeAspect="1"/>
          </p:cNvPicPr>
          <p:nvPr/>
        </p:nvPicPr>
        <p:blipFill>
          <a:blip r:embed="rId3"/>
          <a:stretch>
            <a:fillRect/>
          </a:stretch>
        </p:blipFill>
        <p:spPr>
          <a:xfrm>
            <a:off x="5724525" y="1412875"/>
            <a:ext cx="8980489" cy="5668963"/>
          </a:xfrm>
          <a:prstGeom prst="rect">
            <a:avLst/>
          </a:prstGeom>
          <a:ln w="12700">
            <a:miter lim="400000"/>
          </a:ln>
        </p:spPr>
      </p:pic>
      <p:sp>
        <p:nvSpPr>
          <p:cNvPr id="264" name="Shape 264"/>
          <p:cNvSpPr>
            <a:spLocks noGrp="1"/>
          </p:cNvSpPr>
          <p:nvPr>
            <p:ph type="title" idx="4294967295"/>
          </p:nvPr>
        </p:nvSpPr>
        <p:spPr>
          <a:xfrm>
            <a:off x="457200" y="274636"/>
            <a:ext cx="8229600" cy="561978"/>
          </a:xfrm>
          <a:prstGeom prst="rect">
            <a:avLst/>
          </a:prstGeom>
        </p:spPr>
        <p:txBody>
          <a:bodyPr/>
          <a:lstStyle/>
          <a:p>
            <a:pPr algn="r" defTabSz="557783">
              <a:defRPr sz="2600"/>
            </a:pPr>
            <a:r>
              <a:t>3.2 </a:t>
            </a:r>
            <a:r>
              <a:rPr>
                <a:latin typeface="宋体"/>
                <a:ea typeface="宋体"/>
                <a:cs typeface="宋体"/>
                <a:sym typeface="宋体"/>
              </a:rPr>
              <a:t>树搜索</a:t>
            </a:r>
          </a:p>
        </p:txBody>
      </p:sp>
      <p:sp>
        <p:nvSpPr>
          <p:cNvPr id="265" name="Shape 265"/>
          <p:cNvSpPr>
            <a:spLocks noGrp="1"/>
          </p:cNvSpPr>
          <p:nvPr>
            <p:ph type="body" idx="4294967295"/>
          </p:nvPr>
        </p:nvSpPr>
        <p:spPr>
          <a:xfrm>
            <a:off x="457200" y="1600200"/>
            <a:ext cx="8229600" cy="4525963"/>
          </a:xfrm>
          <a:prstGeom prst="rect">
            <a:avLst/>
          </a:prstGeom>
        </p:spPr>
        <p:txBody>
          <a:bodyPr/>
          <a:lstStyle/>
          <a:p>
            <a:pPr marL="339470" indent="-339470" defTabSz="905255">
              <a:buChar char="•"/>
              <a:defRPr sz="3100">
                <a:latin typeface="宋体"/>
                <a:ea typeface="宋体"/>
                <a:cs typeface="宋体"/>
                <a:sym typeface="宋体"/>
              </a:defRPr>
            </a:pPr>
            <a:r>
              <a:t>例</a:t>
            </a:r>
            <a:r>
              <a:rPr>
                <a:latin typeface="Calibri"/>
                <a:ea typeface="Calibri"/>
                <a:cs typeface="Calibri"/>
                <a:sym typeface="Calibri"/>
              </a:rPr>
              <a:t>4. </a:t>
            </a:r>
            <a:r>
              <a:t>路径规划问题的搜索树</a:t>
            </a:r>
          </a:p>
          <a:p>
            <a:pPr marL="735519" lvl="1" indent="-282891" defTabSz="905255">
              <a:spcBef>
                <a:spcPts val="0"/>
              </a:spcBef>
              <a:defRPr sz="2700">
                <a:solidFill>
                  <a:srgbClr val="FF0000"/>
                </a:solidFill>
                <a:latin typeface="宋体"/>
                <a:ea typeface="宋体"/>
                <a:cs typeface="宋体"/>
                <a:sym typeface="宋体"/>
              </a:defRPr>
            </a:pPr>
            <a:r>
              <a:t>路径中有重复状态</a:t>
            </a:r>
            <a:r>
              <a:rPr>
                <a:latin typeface="Calibri"/>
                <a:ea typeface="Calibri"/>
                <a:cs typeface="Calibri"/>
                <a:sym typeface="Calibri"/>
              </a:rPr>
              <a:t>/</a:t>
            </a:r>
            <a:r>
              <a:t>环路</a:t>
            </a:r>
          </a:p>
          <a:p>
            <a:pPr marL="1131569" lvl="2" indent="-226313" defTabSz="905255">
              <a:spcBef>
                <a:spcPts val="0"/>
              </a:spcBef>
              <a:defRPr sz="2300"/>
            </a:pPr>
            <a:r>
              <a:t>Arad-&gt;Sibiu-&gt;Arad</a:t>
            </a:r>
          </a:p>
          <a:p>
            <a:pPr marL="1131569" lvl="2" indent="-226313" defTabSz="905255">
              <a:spcBef>
                <a:spcPts val="0"/>
              </a:spcBef>
              <a:defRPr sz="2300"/>
            </a:pPr>
            <a:r>
              <a:t>Arad-&gt;Sibiu-&gt;Oradea-&gt;Zerind-&gt;Arad</a:t>
            </a:r>
          </a:p>
          <a:p>
            <a:pPr marL="735519" lvl="1" indent="-282891" defTabSz="905255">
              <a:spcBef>
                <a:spcPts val="0"/>
              </a:spcBef>
              <a:defRPr sz="2700">
                <a:solidFill>
                  <a:srgbClr val="FF0000"/>
                </a:solidFill>
                <a:latin typeface="宋体"/>
                <a:ea typeface="宋体"/>
                <a:cs typeface="宋体"/>
                <a:sym typeface="宋体"/>
              </a:defRPr>
            </a:pPr>
            <a:r>
              <a:t>冗余路径</a:t>
            </a:r>
          </a:p>
          <a:p>
            <a:pPr marL="1131569" lvl="2" indent="-226313" defTabSz="905255">
              <a:spcBef>
                <a:spcPts val="0"/>
              </a:spcBef>
              <a:defRPr sz="2300"/>
            </a:pPr>
            <a:r>
              <a:t>Sibiu-&gt;Arad</a:t>
            </a:r>
            <a:r>
              <a:rPr>
                <a:latin typeface="宋体"/>
                <a:ea typeface="宋体"/>
                <a:cs typeface="宋体"/>
                <a:sym typeface="宋体"/>
              </a:rPr>
              <a:t>（</a:t>
            </a:r>
            <a:r>
              <a:t>140</a:t>
            </a:r>
            <a:r>
              <a:rPr>
                <a:latin typeface="宋体"/>
                <a:ea typeface="宋体"/>
                <a:cs typeface="宋体"/>
                <a:sym typeface="宋体"/>
              </a:rPr>
              <a:t>）</a:t>
            </a:r>
          </a:p>
          <a:p>
            <a:pPr marL="1131569" lvl="2" indent="-226313" defTabSz="905255">
              <a:spcBef>
                <a:spcPts val="0"/>
              </a:spcBef>
              <a:defRPr sz="2300"/>
            </a:pPr>
            <a:r>
              <a:t>Sibiu-&gt;Oradea-&gt;Zerind-&gt;Arad</a:t>
            </a:r>
            <a:r>
              <a:rPr>
                <a:latin typeface="宋体"/>
                <a:ea typeface="宋体"/>
                <a:cs typeface="宋体"/>
                <a:sym typeface="宋体"/>
              </a:rPr>
              <a:t>（</a:t>
            </a:r>
            <a:r>
              <a:t>297</a:t>
            </a:r>
            <a:r>
              <a:rPr>
                <a:latin typeface="宋体"/>
                <a:ea typeface="宋体"/>
                <a:cs typeface="宋体"/>
                <a:sym typeface="宋体"/>
              </a:rPr>
              <a:t>）</a:t>
            </a:r>
          </a:p>
          <a:p>
            <a:pPr marL="735519" lvl="1" indent="-282891" defTabSz="905255">
              <a:spcBef>
                <a:spcPts val="0"/>
              </a:spcBef>
              <a:defRPr sz="2700">
                <a:solidFill>
                  <a:srgbClr val="FF0000"/>
                </a:solidFill>
                <a:latin typeface="宋体"/>
                <a:ea typeface="宋体"/>
                <a:cs typeface="宋体"/>
                <a:sym typeface="宋体"/>
              </a:defRPr>
            </a:pPr>
            <a:r>
              <a:t>搜索树是无穷深度的</a:t>
            </a:r>
          </a:p>
          <a:p>
            <a:pPr marL="1131569" lvl="2" indent="-226313" defTabSz="905255">
              <a:spcBef>
                <a:spcPts val="0"/>
              </a:spcBef>
              <a:defRPr sz="2300">
                <a:latin typeface="宋体"/>
                <a:ea typeface="宋体"/>
                <a:cs typeface="宋体"/>
                <a:sym typeface="宋体"/>
              </a:defRPr>
            </a:pPr>
            <a:r>
              <a:t>深度优先搜索不适用</a:t>
            </a:r>
          </a:p>
          <a:p>
            <a:pPr marL="1131569" lvl="2" indent="-226313" defTabSz="905255">
              <a:spcBef>
                <a:spcPts val="0"/>
              </a:spcBef>
              <a:defRPr sz="2300">
                <a:latin typeface="宋体"/>
                <a:ea typeface="宋体"/>
                <a:cs typeface="宋体"/>
                <a:sym typeface="宋体"/>
              </a:defRPr>
            </a:pPr>
            <a:r>
              <a:t>需要避免冗余状态或限制深度</a:t>
            </a:r>
          </a:p>
        </p:txBody>
      </p:sp>
      <p:sp>
        <p:nvSpPr>
          <p:cNvPr id="266" name="Shape 26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p:cNvSpPr>
          <p:nvPr>
            <p:ph type="title" idx="4294967295"/>
          </p:nvPr>
        </p:nvSpPr>
        <p:spPr>
          <a:xfrm>
            <a:off x="457200" y="274636"/>
            <a:ext cx="8229600" cy="561978"/>
          </a:xfrm>
          <a:prstGeom prst="rect">
            <a:avLst/>
          </a:prstGeom>
        </p:spPr>
        <p:txBody>
          <a:bodyPr/>
          <a:lstStyle/>
          <a:p>
            <a:pPr algn="r" defTabSz="557783">
              <a:defRPr sz="2600"/>
            </a:pPr>
            <a:r>
              <a:t>3.2 </a:t>
            </a:r>
            <a:r>
              <a:rPr>
                <a:latin typeface="宋体"/>
                <a:ea typeface="宋体"/>
                <a:cs typeface="宋体"/>
                <a:sym typeface="宋体"/>
              </a:rPr>
              <a:t>树搜索</a:t>
            </a:r>
          </a:p>
        </p:txBody>
      </p:sp>
      <p:sp>
        <p:nvSpPr>
          <p:cNvPr id="271" name="Shape 271"/>
          <p:cNvSpPr>
            <a:spLocks noGrp="1"/>
          </p:cNvSpPr>
          <p:nvPr>
            <p:ph type="body" idx="4294967295"/>
          </p:nvPr>
        </p:nvSpPr>
        <p:spPr>
          <a:xfrm>
            <a:off x="457200" y="965200"/>
            <a:ext cx="8229600" cy="4525963"/>
          </a:xfrm>
          <a:prstGeom prst="rect">
            <a:avLst/>
          </a:prstGeom>
        </p:spPr>
        <p:txBody>
          <a:bodyPr/>
          <a:lstStyle/>
          <a:p>
            <a:pPr marL="342900" lvl="2" indent="-342900">
              <a:spcBef>
                <a:spcPts val="0"/>
              </a:spcBef>
              <a:defRPr>
                <a:solidFill>
                  <a:srgbClr val="FF0000"/>
                </a:solidFill>
                <a:latin typeface="宋体"/>
                <a:ea typeface="宋体"/>
                <a:cs typeface="宋体"/>
                <a:sym typeface="宋体"/>
              </a:defRPr>
            </a:pPr>
            <a:r>
              <a:t>对于无向图搜索，冗余状态不可避免</a:t>
            </a:r>
          </a:p>
          <a:p>
            <a:pPr>
              <a:buChar char="•"/>
              <a:defRPr>
                <a:solidFill>
                  <a:srgbClr val="FF2600"/>
                </a:solidFill>
                <a:latin typeface="宋体"/>
                <a:ea typeface="宋体"/>
                <a:cs typeface="宋体"/>
                <a:sym typeface="宋体"/>
              </a:defRPr>
            </a:pPr>
            <a:r>
              <a:t>必须处理冗余路径：</a:t>
            </a:r>
            <a:r>
              <a:rPr>
                <a:solidFill>
                  <a:srgbClr val="000000"/>
                </a:solidFill>
              </a:rPr>
              <a:t>例</a:t>
            </a:r>
            <a:r>
              <a:rPr>
                <a:solidFill>
                  <a:srgbClr val="000000"/>
                </a:solidFill>
                <a:latin typeface="Calibri"/>
                <a:ea typeface="Calibri"/>
                <a:cs typeface="Calibri"/>
                <a:sym typeface="Calibri"/>
              </a:rPr>
              <a:t>. </a:t>
            </a:r>
            <a:r>
              <a:rPr>
                <a:solidFill>
                  <a:srgbClr val="000000"/>
                </a:solidFill>
              </a:rPr>
              <a:t>矩形网格中的路径规划问题</a:t>
            </a:r>
          </a:p>
          <a:p>
            <a:pPr marL="742950" lvl="1" indent="-285750">
              <a:spcBef>
                <a:spcPts val="0"/>
              </a:spcBef>
              <a:defRPr sz="2800">
                <a:latin typeface="宋体"/>
                <a:ea typeface="宋体"/>
                <a:cs typeface="宋体"/>
                <a:sym typeface="宋体"/>
              </a:defRPr>
            </a:pPr>
            <a:r>
              <a:t>每个状态有</a:t>
            </a:r>
            <a:r>
              <a:rPr>
                <a:latin typeface="Calibri"/>
                <a:ea typeface="Calibri"/>
                <a:cs typeface="Calibri"/>
                <a:sym typeface="Calibri"/>
              </a:rPr>
              <a:t>4</a:t>
            </a:r>
            <a:r>
              <a:t>个后继状态(4</a:t>
            </a:r>
            <a:r>
              <a:rPr baseline="31999"/>
              <a:t>d</a:t>
            </a:r>
            <a:r>
              <a:t>与2d</a:t>
            </a:r>
            <a:r>
              <a:rPr baseline="31999"/>
              <a:t>d</a:t>
            </a:r>
            <a:r>
              <a:t>)</a:t>
            </a:r>
          </a:p>
          <a:p>
            <a:pPr marL="742950" lvl="1" indent="-285750">
              <a:spcBef>
                <a:spcPts val="0"/>
              </a:spcBef>
              <a:defRPr sz="2800">
                <a:latin typeface="宋体"/>
                <a:ea typeface="宋体"/>
                <a:cs typeface="宋体"/>
                <a:sym typeface="宋体"/>
              </a:defRPr>
            </a:pPr>
            <a:r>
              <a:t>深度为</a:t>
            </a:r>
            <a:r>
              <a:rPr>
                <a:latin typeface="Calibri"/>
                <a:ea typeface="Calibri"/>
                <a:cs typeface="Calibri"/>
                <a:sym typeface="Calibri"/>
              </a:rPr>
              <a:t>d</a:t>
            </a:r>
            <a:r>
              <a:t>的搜索树有</a:t>
            </a:r>
            <a:r>
              <a:rPr>
                <a:latin typeface="Calibri"/>
                <a:ea typeface="Calibri"/>
                <a:cs typeface="Calibri"/>
                <a:sym typeface="Calibri"/>
              </a:rPr>
              <a:t>4</a:t>
            </a:r>
            <a:r>
              <a:rPr baseline="30000">
                <a:latin typeface="Calibri"/>
                <a:ea typeface="Calibri"/>
                <a:cs typeface="Calibri"/>
                <a:sym typeface="Calibri"/>
              </a:rPr>
              <a:t>d</a:t>
            </a:r>
            <a:r>
              <a:t>个叶结点，约</a:t>
            </a:r>
            <a:r>
              <a:rPr>
                <a:latin typeface="Calibri"/>
                <a:ea typeface="Calibri"/>
                <a:cs typeface="Calibri"/>
                <a:sym typeface="Calibri"/>
              </a:rPr>
              <a:t>2d</a:t>
            </a:r>
            <a:r>
              <a:rPr baseline="30000">
                <a:latin typeface="Calibri"/>
                <a:ea typeface="Calibri"/>
                <a:cs typeface="Calibri"/>
                <a:sym typeface="Calibri"/>
              </a:rPr>
              <a:t>2</a:t>
            </a:r>
            <a:r>
              <a:t>个状态</a:t>
            </a:r>
          </a:p>
        </p:txBody>
      </p:sp>
      <p:sp>
        <p:nvSpPr>
          <p:cNvPr id="272" name="Shape 272"/>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26</a:t>
            </a:fld>
            <a:endParaRPr/>
          </a:p>
        </p:txBody>
      </p:sp>
      <p:pic>
        <p:nvPicPr>
          <p:cNvPr id="273" name="image14.png"/>
          <p:cNvPicPr>
            <a:picLocks noChangeAspect="1"/>
          </p:cNvPicPr>
          <p:nvPr/>
        </p:nvPicPr>
        <p:blipFill>
          <a:blip r:embed="rId3"/>
          <a:stretch>
            <a:fillRect/>
          </a:stretch>
        </p:blipFill>
        <p:spPr>
          <a:xfrm>
            <a:off x="334961" y="3406520"/>
            <a:ext cx="8577265" cy="3081339"/>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p:cNvSpPr>
          <p:nvPr>
            <p:ph type="title" idx="4294967295"/>
          </p:nvPr>
        </p:nvSpPr>
        <p:spPr>
          <a:xfrm>
            <a:off x="457200" y="274636"/>
            <a:ext cx="8229600" cy="561978"/>
          </a:xfrm>
          <a:prstGeom prst="rect">
            <a:avLst/>
          </a:prstGeom>
        </p:spPr>
        <p:txBody>
          <a:bodyPr/>
          <a:lstStyle/>
          <a:p>
            <a:pPr algn="r" defTabSz="557783">
              <a:defRPr sz="2600"/>
            </a:pPr>
            <a:r>
              <a:t>3.3 </a:t>
            </a:r>
            <a:r>
              <a:rPr>
                <a:latin typeface="宋体"/>
                <a:ea typeface="宋体"/>
                <a:cs typeface="宋体"/>
                <a:sym typeface="宋体"/>
              </a:rPr>
              <a:t>图搜索</a:t>
            </a:r>
          </a:p>
        </p:txBody>
      </p:sp>
      <p:sp>
        <p:nvSpPr>
          <p:cNvPr id="278" name="Shape 278"/>
          <p:cNvSpPr>
            <a:spLocks noGrp="1"/>
          </p:cNvSpPr>
          <p:nvPr>
            <p:ph type="body" idx="4294967295"/>
          </p:nvPr>
        </p:nvSpPr>
        <p:spPr>
          <a:xfrm>
            <a:off x="457200" y="1600200"/>
            <a:ext cx="8229600" cy="4525963"/>
          </a:xfrm>
          <a:prstGeom prst="rect">
            <a:avLst/>
          </a:prstGeom>
        </p:spPr>
        <p:txBody>
          <a:bodyPr/>
          <a:lstStyle/>
          <a:p>
            <a:pPr>
              <a:buChar char="•"/>
              <a:defRPr>
                <a:solidFill>
                  <a:srgbClr val="FF0000"/>
                </a:solidFill>
                <a:latin typeface="宋体"/>
                <a:ea typeface="宋体"/>
                <a:cs typeface="宋体"/>
                <a:sym typeface="宋体"/>
              </a:defRPr>
            </a:pPr>
            <a:r>
              <a:t>保存探索历史信息，避免探索冗余路径</a:t>
            </a:r>
          </a:p>
          <a:p>
            <a:pPr marL="742950" lvl="1" indent="-285750">
              <a:spcBef>
                <a:spcPts val="0"/>
              </a:spcBef>
              <a:defRPr sz="2800">
                <a:latin typeface="宋体"/>
                <a:ea typeface="宋体"/>
                <a:cs typeface="宋体"/>
                <a:sym typeface="宋体"/>
              </a:defRPr>
            </a:pPr>
            <a:r>
              <a:t>树搜索算法上增加探索集，记录已扩展的结点</a:t>
            </a:r>
          </a:p>
          <a:p>
            <a:pPr marL="742950" lvl="1" indent="-285750">
              <a:spcBef>
                <a:spcPts val="0"/>
              </a:spcBef>
              <a:defRPr sz="2800">
                <a:latin typeface="宋体"/>
                <a:ea typeface="宋体"/>
                <a:cs typeface="宋体"/>
                <a:sym typeface="宋体"/>
              </a:defRPr>
            </a:pPr>
            <a:r>
              <a:t>新生成的结点若与已生成的（探索集或边缘集中的）某个结点相同，则舍弃</a:t>
            </a:r>
          </a:p>
          <a:p>
            <a:pPr>
              <a:buChar char="•"/>
              <a:defRPr>
                <a:solidFill>
                  <a:srgbClr val="FF0000"/>
                </a:solidFill>
                <a:latin typeface="宋体"/>
                <a:ea typeface="宋体"/>
                <a:cs typeface="宋体"/>
                <a:sym typeface="宋体"/>
              </a:defRPr>
            </a:pPr>
            <a:r>
              <a:t>另外也是为了寻求解的过程中可以回溯。</a:t>
            </a:r>
          </a:p>
        </p:txBody>
      </p:sp>
      <p:sp>
        <p:nvSpPr>
          <p:cNvPr id="279" name="Shape 279"/>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idx="4294967295"/>
          </p:nvPr>
        </p:nvSpPr>
        <p:spPr>
          <a:xfrm>
            <a:off x="457200" y="274636"/>
            <a:ext cx="8229600" cy="561978"/>
          </a:xfrm>
          <a:prstGeom prst="rect">
            <a:avLst/>
          </a:prstGeom>
        </p:spPr>
        <p:txBody>
          <a:bodyPr/>
          <a:lstStyle/>
          <a:p>
            <a:pPr algn="r" defTabSz="557783">
              <a:defRPr sz="2600"/>
            </a:pPr>
            <a:r>
              <a:t>3.3 </a:t>
            </a:r>
            <a:r>
              <a:rPr>
                <a:latin typeface="宋体"/>
                <a:ea typeface="宋体"/>
                <a:cs typeface="宋体"/>
                <a:sym typeface="宋体"/>
              </a:rPr>
              <a:t>图搜索</a:t>
            </a:r>
          </a:p>
        </p:txBody>
      </p:sp>
      <p:sp>
        <p:nvSpPr>
          <p:cNvPr id="284" name="Shape 284"/>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利用搜索树的图搜索</a:t>
            </a:r>
          </a:p>
          <a:p>
            <a:pPr marL="742950" lvl="1" indent="-285750">
              <a:spcBef>
                <a:spcPts val="0"/>
              </a:spcBef>
              <a:defRPr sz="2800">
                <a:latin typeface="宋体"/>
                <a:ea typeface="宋体"/>
                <a:cs typeface="宋体"/>
                <a:sym typeface="宋体"/>
              </a:defRPr>
            </a:pPr>
            <a:r>
              <a:t>初始状态</a:t>
            </a:r>
          </a:p>
          <a:p>
            <a:pPr marL="742950" lvl="1" indent="-285750">
              <a:spcBef>
                <a:spcPts val="0"/>
              </a:spcBef>
              <a:defRPr sz="2800">
                <a:latin typeface="宋体"/>
                <a:ea typeface="宋体"/>
                <a:cs typeface="宋体"/>
                <a:sym typeface="宋体"/>
              </a:defRPr>
            </a:pPr>
            <a:r>
              <a:t>动作</a:t>
            </a:r>
            <a:r>
              <a:rPr>
                <a:latin typeface="Calibri"/>
                <a:ea typeface="Calibri"/>
                <a:cs typeface="Calibri"/>
                <a:sym typeface="Calibri"/>
              </a:rPr>
              <a:t>/</a:t>
            </a:r>
            <a:r>
              <a:t>可选动作</a:t>
            </a:r>
          </a:p>
          <a:p>
            <a:pPr marL="742950" lvl="1" indent="-285750">
              <a:spcBef>
                <a:spcPts val="0"/>
              </a:spcBef>
              <a:defRPr sz="2800">
                <a:latin typeface="宋体"/>
                <a:ea typeface="宋体"/>
                <a:cs typeface="宋体"/>
                <a:sym typeface="宋体"/>
              </a:defRPr>
            </a:pPr>
            <a:r>
              <a:t>扩展：任一状态利用可选动作生成后继状态的过程</a:t>
            </a:r>
          </a:p>
          <a:p>
            <a:pPr marL="1143000" lvl="2" indent="-228600">
              <a:spcBef>
                <a:spcPts val="0"/>
              </a:spcBef>
              <a:defRPr sz="2400">
                <a:latin typeface="宋体"/>
                <a:ea typeface="宋体"/>
                <a:cs typeface="宋体"/>
                <a:sym typeface="宋体"/>
              </a:defRPr>
            </a:pPr>
            <a:r>
              <a:t>待扩展的（叶）结点：边缘</a:t>
            </a:r>
            <a:r>
              <a:rPr>
                <a:latin typeface="Calibri"/>
                <a:ea typeface="Calibri"/>
                <a:cs typeface="Calibri"/>
                <a:sym typeface="Calibri"/>
              </a:rPr>
              <a:t>/open</a:t>
            </a:r>
            <a:r>
              <a:t>表的结点(实线)</a:t>
            </a:r>
          </a:p>
          <a:p>
            <a:pPr marL="1143000" lvl="2" indent="-228600">
              <a:spcBef>
                <a:spcPts val="0"/>
              </a:spcBef>
              <a:defRPr sz="2400">
                <a:solidFill>
                  <a:srgbClr val="FF0000"/>
                </a:solidFill>
                <a:latin typeface="宋体"/>
                <a:ea typeface="宋体"/>
                <a:cs typeface="宋体"/>
                <a:sym typeface="宋体"/>
              </a:defRPr>
            </a:pPr>
            <a:r>
              <a:t>已扩展的（中间）结点：探索</a:t>
            </a:r>
            <a:r>
              <a:rPr>
                <a:latin typeface="Calibri"/>
                <a:ea typeface="Calibri"/>
                <a:cs typeface="Calibri"/>
                <a:sym typeface="Calibri"/>
              </a:rPr>
              <a:t>/closed</a:t>
            </a:r>
            <a:r>
              <a:t>表的结点(阴影)</a:t>
            </a:r>
          </a:p>
          <a:p>
            <a:pPr marL="742950" lvl="1" indent="-285750">
              <a:spcBef>
                <a:spcPts val="0"/>
              </a:spcBef>
              <a:defRPr sz="2800">
                <a:solidFill>
                  <a:srgbClr val="FF0000"/>
                </a:solidFill>
                <a:latin typeface="宋体"/>
                <a:ea typeface="宋体"/>
                <a:cs typeface="宋体"/>
                <a:sym typeface="宋体"/>
              </a:defRPr>
            </a:pPr>
            <a:r>
              <a:t>搜索策略：选择哪个边缘结点进行扩展</a:t>
            </a:r>
          </a:p>
        </p:txBody>
      </p:sp>
      <p:sp>
        <p:nvSpPr>
          <p:cNvPr id="285" name="Shape 285"/>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p:cNvSpPr>
          <p:nvPr>
            <p:ph type="title" idx="4294967295"/>
          </p:nvPr>
        </p:nvSpPr>
        <p:spPr>
          <a:xfrm>
            <a:off x="457200" y="274636"/>
            <a:ext cx="8229600" cy="561978"/>
          </a:xfrm>
          <a:prstGeom prst="rect">
            <a:avLst/>
          </a:prstGeom>
        </p:spPr>
        <p:txBody>
          <a:bodyPr/>
          <a:lstStyle/>
          <a:p>
            <a:pPr algn="r" defTabSz="557783">
              <a:defRPr sz="2600"/>
            </a:pPr>
            <a:r>
              <a:t>3.3 </a:t>
            </a:r>
            <a:r>
              <a:rPr>
                <a:latin typeface="宋体"/>
                <a:ea typeface="宋体"/>
                <a:cs typeface="宋体"/>
                <a:sym typeface="宋体"/>
              </a:rPr>
              <a:t>图搜索</a:t>
            </a:r>
          </a:p>
        </p:txBody>
      </p:sp>
      <p:sp>
        <p:nvSpPr>
          <p:cNvPr id="288" name="Shape 288"/>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29</a:t>
            </a:fld>
            <a:endParaRPr/>
          </a:p>
        </p:txBody>
      </p:sp>
      <p:sp>
        <p:nvSpPr>
          <p:cNvPr id="289" name="Shape 289"/>
          <p:cNvSpPr>
            <a:spLocks noGrp="1"/>
          </p:cNvSpPr>
          <p:nvPr>
            <p:ph type="body" idx="4294967295"/>
          </p:nvPr>
        </p:nvSpPr>
        <p:spPr>
          <a:xfrm>
            <a:off x="457200" y="1600200"/>
            <a:ext cx="8229600" cy="4525963"/>
          </a:xfrm>
          <a:prstGeom prst="rect">
            <a:avLst/>
          </a:prstGeom>
        </p:spPr>
        <p:txBody>
          <a:bodyPr/>
          <a:lstStyle>
            <a:lvl1pPr>
              <a:buChar char="•"/>
              <a:defRPr>
                <a:latin typeface="宋体"/>
                <a:ea typeface="宋体"/>
                <a:cs typeface="宋体"/>
                <a:sym typeface="宋体"/>
              </a:defRPr>
            </a:lvl1pPr>
          </a:lstStyle>
          <a:p>
            <a:r>
              <a:t>图树搜索算法</a:t>
            </a:r>
          </a:p>
        </p:txBody>
      </p:sp>
      <p:pic>
        <p:nvPicPr>
          <p:cNvPr id="290" name="image15.png"/>
          <p:cNvPicPr>
            <a:picLocks noChangeAspect="1"/>
          </p:cNvPicPr>
          <p:nvPr/>
        </p:nvPicPr>
        <p:blipFill>
          <a:blip r:embed="rId3"/>
          <a:stretch>
            <a:fillRect/>
          </a:stretch>
        </p:blipFill>
        <p:spPr>
          <a:xfrm>
            <a:off x="-20638" y="2276475"/>
            <a:ext cx="9144001" cy="31750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idx="4294967295"/>
          </p:nvPr>
        </p:nvSpPr>
        <p:spPr>
          <a:xfrm>
            <a:off x="457200" y="274636"/>
            <a:ext cx="8229600" cy="561978"/>
          </a:xfrm>
          <a:prstGeom prst="rect">
            <a:avLst/>
          </a:prstGeom>
        </p:spPr>
        <p:txBody>
          <a:bodyPr/>
          <a:lstStyle>
            <a:lvl1pPr algn="r" defTabSz="557783">
              <a:defRPr sz="2600">
                <a:latin typeface="宋体"/>
                <a:ea typeface="宋体"/>
                <a:cs typeface="宋体"/>
                <a:sym typeface="宋体"/>
              </a:defRPr>
            </a:lvl1pPr>
          </a:lstStyle>
          <a:p>
            <a:r>
              <a:t>罗马尼亚问题</a:t>
            </a:r>
          </a:p>
        </p:txBody>
      </p:sp>
      <p:sp>
        <p:nvSpPr>
          <p:cNvPr id="145" name="Shape 145"/>
          <p:cNvSpPr>
            <a:spLocks noGrp="1"/>
          </p:cNvSpPr>
          <p:nvPr>
            <p:ph type="sldNum" sz="quarter" idx="4294967295"/>
          </p:nvPr>
        </p:nvSpPr>
        <p:spPr>
          <a:xfrm>
            <a:off x="8344534" y="6258242"/>
            <a:ext cx="342264"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3</a:t>
            </a:fld>
            <a:endParaRPr/>
          </a:p>
        </p:txBody>
      </p:sp>
      <p:sp>
        <p:nvSpPr>
          <p:cNvPr id="146" name="Shape 146"/>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4. </a:t>
            </a:r>
            <a:r>
              <a:t>路径规划问题的描述</a:t>
            </a:r>
          </a:p>
        </p:txBody>
      </p:sp>
      <p:pic>
        <p:nvPicPr>
          <p:cNvPr id="147" name="image2.png"/>
          <p:cNvPicPr>
            <a:picLocks noChangeAspect="1"/>
          </p:cNvPicPr>
          <p:nvPr/>
        </p:nvPicPr>
        <p:blipFill>
          <a:blip r:embed="rId3"/>
          <a:stretch>
            <a:fillRect/>
          </a:stretch>
        </p:blipFill>
        <p:spPr>
          <a:xfrm>
            <a:off x="53975" y="1133475"/>
            <a:ext cx="8982075" cy="5670550"/>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idx="4294967295"/>
          </p:nvPr>
        </p:nvSpPr>
        <p:spPr>
          <a:xfrm>
            <a:off x="457200" y="274636"/>
            <a:ext cx="8229600" cy="561978"/>
          </a:xfrm>
          <a:prstGeom prst="rect">
            <a:avLst/>
          </a:prstGeom>
        </p:spPr>
        <p:txBody>
          <a:bodyPr/>
          <a:lstStyle/>
          <a:p>
            <a:pPr algn="r" defTabSz="557783">
              <a:defRPr sz="2600"/>
            </a:pPr>
            <a:r>
              <a:t>3.3 </a:t>
            </a:r>
            <a:r>
              <a:rPr>
                <a:latin typeface="宋体"/>
                <a:ea typeface="宋体"/>
                <a:cs typeface="宋体"/>
                <a:sym typeface="宋体"/>
              </a:rPr>
              <a:t>图搜索</a:t>
            </a:r>
          </a:p>
        </p:txBody>
      </p:sp>
      <p:sp>
        <p:nvSpPr>
          <p:cNvPr id="295" name="Shape 295"/>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30</a:t>
            </a:fld>
            <a:endParaRPr/>
          </a:p>
        </p:txBody>
      </p:sp>
      <p:pic>
        <p:nvPicPr>
          <p:cNvPr id="296" name="image16.png"/>
          <p:cNvPicPr>
            <a:picLocks noChangeAspect="1"/>
          </p:cNvPicPr>
          <p:nvPr/>
        </p:nvPicPr>
        <p:blipFill>
          <a:blip r:embed="rId2"/>
          <a:stretch>
            <a:fillRect/>
          </a:stretch>
        </p:blipFill>
        <p:spPr>
          <a:xfrm>
            <a:off x="11111" y="860425"/>
            <a:ext cx="9072565" cy="5986463"/>
          </a:xfrm>
          <a:prstGeom prst="rect">
            <a:avLst/>
          </a:prstGeom>
          <a:ln w="12700">
            <a:miter lim="400000"/>
          </a:ln>
        </p:spPr>
      </p:pic>
      <p:pic>
        <p:nvPicPr>
          <p:cNvPr id="297" name="image17.png"/>
          <p:cNvPicPr>
            <a:picLocks noChangeAspect="1"/>
          </p:cNvPicPr>
          <p:nvPr/>
        </p:nvPicPr>
        <p:blipFill>
          <a:blip r:embed="rId3"/>
          <a:stretch>
            <a:fillRect/>
          </a:stretch>
        </p:blipFill>
        <p:spPr>
          <a:xfrm>
            <a:off x="473075" y="3771900"/>
            <a:ext cx="3451225" cy="288925"/>
          </a:xfrm>
          <a:prstGeom prst="rect">
            <a:avLst/>
          </a:prstGeom>
          <a:ln w="12700">
            <a:miter lim="400000"/>
          </a:ln>
        </p:spPr>
      </p:pic>
      <p:pic>
        <p:nvPicPr>
          <p:cNvPr id="298" name="image17.png"/>
          <p:cNvPicPr>
            <a:picLocks noChangeAspect="1"/>
          </p:cNvPicPr>
          <p:nvPr/>
        </p:nvPicPr>
        <p:blipFill>
          <a:blip r:embed="rId3"/>
          <a:stretch>
            <a:fillRect/>
          </a:stretch>
        </p:blipFill>
        <p:spPr>
          <a:xfrm>
            <a:off x="788987" y="5067300"/>
            <a:ext cx="2990851" cy="287339"/>
          </a:xfrm>
          <a:prstGeom prst="rect">
            <a:avLst/>
          </a:prstGeom>
          <a:ln w="12700">
            <a:miter lim="400000"/>
          </a:ln>
        </p:spPr>
      </p:pic>
      <p:pic>
        <p:nvPicPr>
          <p:cNvPr id="299" name="image17.png"/>
          <p:cNvPicPr>
            <a:picLocks noChangeAspect="1"/>
          </p:cNvPicPr>
          <p:nvPr/>
        </p:nvPicPr>
        <p:blipFill>
          <a:blip r:embed="rId3"/>
          <a:stretch>
            <a:fillRect/>
          </a:stretch>
        </p:blipFill>
        <p:spPr>
          <a:xfrm>
            <a:off x="1001712" y="5589587"/>
            <a:ext cx="3744913" cy="287339"/>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idx="4294967295"/>
          </p:nvPr>
        </p:nvSpPr>
        <p:spPr>
          <a:xfrm>
            <a:off x="457200" y="274636"/>
            <a:ext cx="8229600" cy="561978"/>
          </a:xfrm>
          <a:prstGeom prst="rect">
            <a:avLst/>
          </a:prstGeom>
        </p:spPr>
        <p:txBody>
          <a:bodyPr/>
          <a:lstStyle/>
          <a:p>
            <a:pPr algn="r" defTabSz="557783">
              <a:defRPr sz="2600"/>
            </a:pPr>
            <a:r>
              <a:t>3.3 </a:t>
            </a:r>
            <a:r>
              <a:rPr>
                <a:latin typeface="宋体"/>
                <a:ea typeface="宋体"/>
                <a:cs typeface="宋体"/>
                <a:sym typeface="宋体"/>
              </a:rPr>
              <a:t>图搜索</a:t>
            </a:r>
          </a:p>
        </p:txBody>
      </p:sp>
      <p:sp>
        <p:nvSpPr>
          <p:cNvPr id="302" name="Shape 302"/>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4. </a:t>
            </a:r>
            <a:r>
              <a:t>路径规划问题的宽度优先遍历</a:t>
            </a:r>
          </a:p>
        </p:txBody>
      </p:sp>
      <p:sp>
        <p:nvSpPr>
          <p:cNvPr id="303" name="Shape 303"/>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31</a:t>
            </a:fld>
            <a:endParaRPr/>
          </a:p>
        </p:txBody>
      </p:sp>
      <p:pic>
        <p:nvPicPr>
          <p:cNvPr id="304" name="image18.png"/>
          <p:cNvPicPr>
            <a:picLocks noChangeAspect="1"/>
          </p:cNvPicPr>
          <p:nvPr/>
        </p:nvPicPr>
        <p:blipFill>
          <a:blip r:embed="rId2"/>
          <a:stretch>
            <a:fillRect/>
          </a:stretch>
        </p:blipFill>
        <p:spPr>
          <a:xfrm>
            <a:off x="-15875" y="2662236"/>
            <a:ext cx="9144000" cy="2927352"/>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idx="4294967295"/>
          </p:nvPr>
        </p:nvSpPr>
        <p:spPr>
          <a:xfrm>
            <a:off x="457200" y="274636"/>
            <a:ext cx="8229600" cy="561978"/>
          </a:xfrm>
          <a:prstGeom prst="rect">
            <a:avLst/>
          </a:prstGeom>
        </p:spPr>
        <p:txBody>
          <a:bodyPr/>
          <a:lstStyle/>
          <a:p>
            <a:pPr algn="r" defTabSz="557783">
              <a:defRPr sz="2600"/>
            </a:pPr>
            <a:r>
              <a:t>3.3 </a:t>
            </a:r>
            <a:r>
              <a:rPr>
                <a:latin typeface="宋体"/>
                <a:ea typeface="宋体"/>
                <a:cs typeface="宋体"/>
                <a:sym typeface="宋体"/>
              </a:rPr>
              <a:t>图搜索</a:t>
            </a:r>
          </a:p>
        </p:txBody>
      </p:sp>
      <p:sp>
        <p:nvSpPr>
          <p:cNvPr id="307" name="Shape 307"/>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 </a:t>
            </a:r>
            <a:r>
              <a:t>矩形网格中的路径规划问题的宽度优先搜索</a:t>
            </a:r>
          </a:p>
        </p:txBody>
      </p:sp>
      <p:sp>
        <p:nvSpPr>
          <p:cNvPr id="308" name="Shape 308"/>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32</a:t>
            </a:fld>
            <a:endParaRPr/>
          </a:p>
        </p:txBody>
      </p:sp>
      <p:pic>
        <p:nvPicPr>
          <p:cNvPr id="309" name="image14.png"/>
          <p:cNvPicPr>
            <a:picLocks noChangeAspect="1"/>
          </p:cNvPicPr>
          <p:nvPr/>
        </p:nvPicPr>
        <p:blipFill>
          <a:blip r:embed="rId2"/>
          <a:stretch>
            <a:fillRect/>
          </a:stretch>
        </p:blipFill>
        <p:spPr>
          <a:xfrm>
            <a:off x="334961" y="2852736"/>
            <a:ext cx="8577265" cy="3081339"/>
          </a:xfrm>
          <a:prstGeom prst="rect">
            <a:avLst/>
          </a:prstGeom>
          <a:ln w="12700">
            <a:miter lim="400000"/>
          </a:ln>
        </p:spPr>
      </p:pic>
      <p:sp>
        <p:nvSpPr>
          <p:cNvPr id="310" name="Shape 310"/>
          <p:cNvSpPr/>
          <p:nvPr/>
        </p:nvSpPr>
        <p:spPr>
          <a:xfrm>
            <a:off x="6988288" y="5591628"/>
            <a:ext cx="844437" cy="388145"/>
          </a:xfrm>
          <a:prstGeom prst="rect">
            <a:avLst/>
          </a:prstGeom>
          <a:ln w="50800">
            <a:solidFill>
              <a:srgbClr val="FF2600"/>
            </a:solidFill>
          </a:ln>
        </p:spPr>
        <p:txBody>
          <a:bodyPr lIns="45718" tIns="45718" rIns="45718" bIns="45718"/>
          <a:lstStyle/>
          <a:p>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idx="4294967295"/>
          </p:nvPr>
        </p:nvSpPr>
        <p:spPr>
          <a:xfrm>
            <a:off x="457200" y="274636"/>
            <a:ext cx="8229600" cy="561978"/>
          </a:xfrm>
          <a:prstGeom prst="rect">
            <a:avLst/>
          </a:prstGeom>
        </p:spPr>
        <p:txBody>
          <a:bodyPr/>
          <a:lstStyle/>
          <a:p>
            <a:pPr algn="r" defTabSz="557783">
              <a:defRPr sz="2600"/>
            </a:pPr>
            <a:r>
              <a:t>3.4 </a:t>
            </a:r>
            <a:r>
              <a:rPr>
                <a:latin typeface="宋体"/>
                <a:ea typeface="宋体"/>
                <a:cs typeface="宋体"/>
                <a:sym typeface="宋体"/>
              </a:rPr>
              <a:t>搜索算法的表示</a:t>
            </a:r>
          </a:p>
        </p:txBody>
      </p:sp>
      <p:sp>
        <p:nvSpPr>
          <p:cNvPr id="313" name="Shape 313"/>
          <p:cNvSpPr>
            <a:spLocks noGrp="1"/>
          </p:cNvSpPr>
          <p:nvPr>
            <p:ph type="body" idx="4294967295"/>
          </p:nvPr>
        </p:nvSpPr>
        <p:spPr>
          <a:xfrm>
            <a:off x="457200" y="1166017"/>
            <a:ext cx="8229600" cy="4525966"/>
          </a:xfrm>
          <a:prstGeom prst="rect">
            <a:avLst/>
          </a:prstGeom>
        </p:spPr>
        <p:txBody>
          <a:bodyPr/>
          <a:lstStyle/>
          <a:p>
            <a:pPr>
              <a:buChar char="•"/>
              <a:defRPr>
                <a:latin typeface="宋体"/>
                <a:ea typeface="宋体"/>
                <a:cs typeface="宋体"/>
                <a:sym typeface="宋体"/>
              </a:defRPr>
            </a:pPr>
            <a:r>
              <a:t>搜索树中的结点</a:t>
            </a:r>
            <a:r>
              <a:rPr>
                <a:latin typeface="Calibri"/>
                <a:ea typeface="Calibri"/>
                <a:cs typeface="Calibri"/>
                <a:sym typeface="Calibri"/>
              </a:rPr>
              <a:t>n</a:t>
            </a:r>
          </a:p>
          <a:p>
            <a:pPr marL="742950" lvl="1" indent="-285750">
              <a:spcBef>
                <a:spcPts val="0"/>
              </a:spcBef>
              <a:defRPr sz="2800"/>
            </a:pPr>
            <a:r>
              <a:t>n.State</a:t>
            </a:r>
            <a:r>
              <a:rPr>
                <a:latin typeface="宋体"/>
                <a:ea typeface="宋体"/>
                <a:cs typeface="宋体"/>
                <a:sym typeface="宋体"/>
              </a:rPr>
              <a:t>：当前结点对应的状态</a:t>
            </a:r>
          </a:p>
          <a:p>
            <a:pPr marL="742950" lvl="1" indent="-285750">
              <a:spcBef>
                <a:spcPts val="0"/>
              </a:spcBef>
              <a:defRPr sz="2800"/>
            </a:pPr>
            <a:r>
              <a:t>n.Parent</a:t>
            </a:r>
            <a:r>
              <a:rPr>
                <a:latin typeface="宋体"/>
                <a:ea typeface="宋体"/>
                <a:cs typeface="宋体"/>
                <a:sym typeface="宋体"/>
              </a:rPr>
              <a:t>：当前结点的父结点</a:t>
            </a:r>
          </a:p>
          <a:p>
            <a:pPr marL="742950" lvl="1" indent="-285750">
              <a:spcBef>
                <a:spcPts val="0"/>
              </a:spcBef>
              <a:defRPr sz="2800"/>
            </a:pPr>
            <a:r>
              <a:t>n.Action</a:t>
            </a:r>
            <a:r>
              <a:rPr>
                <a:latin typeface="宋体"/>
                <a:ea typeface="宋体"/>
                <a:cs typeface="宋体"/>
                <a:sym typeface="宋体"/>
              </a:rPr>
              <a:t>：当前结点的父结点生成当前结点所采取的动作</a:t>
            </a:r>
          </a:p>
          <a:p>
            <a:pPr marL="742950" lvl="1" indent="-285750">
              <a:spcBef>
                <a:spcPts val="0"/>
              </a:spcBef>
              <a:defRPr sz="2800"/>
            </a:pPr>
            <a:r>
              <a:t>n.Path-Cost</a:t>
            </a:r>
            <a:r>
              <a:rPr>
                <a:latin typeface="宋体"/>
                <a:ea typeface="宋体"/>
                <a:cs typeface="宋体"/>
                <a:sym typeface="宋体"/>
              </a:rPr>
              <a:t>：从根结点到当前结点的路径耗散值</a:t>
            </a:r>
          </a:p>
        </p:txBody>
      </p:sp>
      <p:sp>
        <p:nvSpPr>
          <p:cNvPr id="314" name="Shape 314"/>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33</a:t>
            </a:fld>
            <a:endParaRPr/>
          </a:p>
        </p:txBody>
      </p:sp>
      <p:pic>
        <p:nvPicPr>
          <p:cNvPr id="315" name="image19.png"/>
          <p:cNvPicPr>
            <a:picLocks noChangeAspect="1"/>
          </p:cNvPicPr>
          <p:nvPr/>
        </p:nvPicPr>
        <p:blipFill>
          <a:blip r:embed="rId3"/>
          <a:stretch>
            <a:fillRect/>
          </a:stretch>
        </p:blipFill>
        <p:spPr>
          <a:xfrm>
            <a:off x="1908175" y="4289425"/>
            <a:ext cx="5543550" cy="2243139"/>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idx="4294967295"/>
          </p:nvPr>
        </p:nvSpPr>
        <p:spPr>
          <a:xfrm>
            <a:off x="457200" y="274636"/>
            <a:ext cx="8229600" cy="561978"/>
          </a:xfrm>
          <a:prstGeom prst="rect">
            <a:avLst/>
          </a:prstGeom>
        </p:spPr>
        <p:txBody>
          <a:bodyPr/>
          <a:lstStyle/>
          <a:p>
            <a:pPr algn="r" defTabSz="557783">
              <a:defRPr sz="2600"/>
            </a:pPr>
            <a:r>
              <a:t>3.4 </a:t>
            </a:r>
            <a:r>
              <a:rPr>
                <a:latin typeface="宋体"/>
                <a:ea typeface="宋体"/>
                <a:cs typeface="宋体"/>
                <a:sym typeface="宋体"/>
              </a:rPr>
              <a:t>搜索算法的表示</a:t>
            </a:r>
          </a:p>
        </p:txBody>
      </p:sp>
      <p:sp>
        <p:nvSpPr>
          <p:cNvPr id="320" name="Shape 320"/>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父结点通过执行动作扩展子节点</a:t>
            </a:r>
          </a:p>
          <a:p>
            <a:pPr>
              <a:buChar char="•"/>
              <a:defRPr>
                <a:latin typeface="宋体"/>
                <a:ea typeface="宋体"/>
                <a:cs typeface="宋体"/>
                <a:sym typeface="宋体"/>
              </a:defRPr>
            </a:pPr>
            <a:endParaRPr/>
          </a:p>
          <a:p>
            <a:pPr>
              <a:buChar char="•"/>
              <a:defRPr>
                <a:latin typeface="宋体"/>
                <a:ea typeface="宋体"/>
                <a:cs typeface="宋体"/>
                <a:sym typeface="宋体"/>
              </a:defRPr>
            </a:pPr>
            <a:endParaRPr/>
          </a:p>
          <a:p>
            <a:pPr>
              <a:buChar char="•"/>
              <a:defRPr>
                <a:latin typeface="宋体"/>
                <a:ea typeface="宋体"/>
                <a:cs typeface="宋体"/>
                <a:sym typeface="宋体"/>
              </a:defRPr>
            </a:pPr>
            <a:endParaRPr/>
          </a:p>
          <a:p>
            <a:pPr>
              <a:buChar char="•"/>
              <a:defRPr>
                <a:latin typeface="宋体"/>
                <a:ea typeface="宋体"/>
                <a:cs typeface="宋体"/>
                <a:sym typeface="宋体"/>
              </a:defRPr>
            </a:pPr>
            <a:endParaRPr/>
          </a:p>
          <a:p>
            <a:pPr marL="742950" lvl="1" indent="-285750">
              <a:spcBef>
                <a:spcPts val="0"/>
              </a:spcBef>
              <a:defRPr sz="2800">
                <a:solidFill>
                  <a:srgbClr val="FF0000"/>
                </a:solidFill>
                <a:latin typeface="宋体"/>
                <a:ea typeface="宋体"/>
                <a:cs typeface="宋体"/>
                <a:sym typeface="宋体"/>
              </a:defRPr>
            </a:pPr>
            <a:r>
              <a:t>每个结点包含指向其父结点的指针</a:t>
            </a:r>
            <a:r>
              <a:rPr>
                <a:latin typeface="Calibri"/>
                <a:ea typeface="Calibri"/>
                <a:cs typeface="Calibri"/>
                <a:sym typeface="Calibri"/>
              </a:rPr>
              <a:t>Parent</a:t>
            </a:r>
          </a:p>
          <a:p>
            <a:pPr marL="742950" lvl="1" indent="-285750">
              <a:spcBef>
                <a:spcPts val="0"/>
              </a:spcBef>
              <a:defRPr sz="2800">
                <a:solidFill>
                  <a:srgbClr val="FF0000"/>
                </a:solidFill>
                <a:latin typeface="宋体"/>
                <a:ea typeface="宋体"/>
                <a:cs typeface="宋体"/>
                <a:sym typeface="宋体"/>
              </a:defRPr>
            </a:pPr>
            <a:r>
              <a:t>利用该指针，</a:t>
            </a:r>
            <a:r>
              <a:rPr>
                <a:latin typeface="Calibri"/>
                <a:ea typeface="Calibri"/>
                <a:cs typeface="Calibri"/>
                <a:sym typeface="Calibri"/>
              </a:rPr>
              <a:t>Solution()</a:t>
            </a:r>
            <a:r>
              <a:t>函数可以从目标结点倒推出解路径</a:t>
            </a:r>
          </a:p>
        </p:txBody>
      </p:sp>
      <p:sp>
        <p:nvSpPr>
          <p:cNvPr id="321" name="Shape 321"/>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34</a:t>
            </a:fld>
            <a:endParaRPr/>
          </a:p>
        </p:txBody>
      </p:sp>
      <p:pic>
        <p:nvPicPr>
          <p:cNvPr id="322" name="image20.png"/>
          <p:cNvPicPr>
            <a:picLocks noChangeAspect="1"/>
          </p:cNvPicPr>
          <p:nvPr/>
        </p:nvPicPr>
        <p:blipFill>
          <a:blip r:embed="rId2"/>
          <a:stretch>
            <a:fillRect/>
          </a:stretch>
        </p:blipFill>
        <p:spPr>
          <a:xfrm>
            <a:off x="-36513" y="2133600"/>
            <a:ext cx="9180514" cy="219075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idx="4294967295"/>
          </p:nvPr>
        </p:nvSpPr>
        <p:spPr>
          <a:xfrm>
            <a:off x="457200" y="274636"/>
            <a:ext cx="8229600" cy="561978"/>
          </a:xfrm>
          <a:prstGeom prst="rect">
            <a:avLst/>
          </a:prstGeom>
        </p:spPr>
        <p:txBody>
          <a:bodyPr/>
          <a:lstStyle/>
          <a:p>
            <a:pPr algn="r" defTabSz="557783">
              <a:defRPr sz="2600"/>
            </a:pPr>
            <a:r>
              <a:t>3.4 </a:t>
            </a:r>
            <a:r>
              <a:rPr>
                <a:latin typeface="宋体"/>
                <a:ea typeface="宋体"/>
                <a:cs typeface="宋体"/>
                <a:sym typeface="宋体"/>
              </a:rPr>
              <a:t>搜索算法的表示</a:t>
            </a:r>
          </a:p>
        </p:txBody>
      </p:sp>
      <p:sp>
        <p:nvSpPr>
          <p:cNvPr id="325" name="Shape 325"/>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结点 </a:t>
            </a:r>
            <a:r>
              <a:rPr>
                <a:latin typeface="Calibri"/>
                <a:ea typeface="Calibri"/>
                <a:cs typeface="Calibri"/>
                <a:sym typeface="Calibri"/>
              </a:rPr>
              <a:t>vs </a:t>
            </a:r>
            <a:r>
              <a:t>状态</a:t>
            </a:r>
          </a:p>
          <a:p>
            <a:pPr marL="742950" lvl="1" indent="-285750">
              <a:spcBef>
                <a:spcPts val="0"/>
              </a:spcBef>
              <a:defRPr sz="2800">
                <a:latin typeface="宋体"/>
                <a:ea typeface="宋体"/>
                <a:cs typeface="宋体"/>
                <a:sym typeface="宋体"/>
              </a:defRPr>
            </a:pPr>
            <a:r>
              <a:t>结点：搜索树的数据结构</a:t>
            </a:r>
          </a:p>
          <a:p>
            <a:pPr marL="742950" lvl="1" indent="-285750">
              <a:spcBef>
                <a:spcPts val="0"/>
              </a:spcBef>
              <a:defRPr sz="2800">
                <a:latin typeface="宋体"/>
                <a:ea typeface="宋体"/>
                <a:cs typeface="宋体"/>
                <a:sym typeface="宋体"/>
              </a:defRPr>
            </a:pPr>
            <a:r>
              <a:t>状态：世界的描述</a:t>
            </a:r>
          </a:p>
          <a:p>
            <a:pPr marL="742950" lvl="1" indent="-285750">
              <a:spcBef>
                <a:spcPts val="0"/>
              </a:spcBef>
              <a:defRPr sz="2800">
                <a:solidFill>
                  <a:srgbClr val="FF0000"/>
                </a:solidFill>
                <a:latin typeface="宋体"/>
                <a:ea typeface="宋体"/>
                <a:cs typeface="宋体"/>
                <a:sym typeface="宋体"/>
              </a:defRPr>
            </a:pPr>
            <a:r>
              <a:t>区别：同一状态可以通过不同的路径生成，则不同的结点可以表示相同的状态</a:t>
            </a:r>
            <a:r>
              <a:rPr>
                <a:solidFill>
                  <a:srgbClr val="000000"/>
                </a:solidFill>
              </a:rPr>
              <a:t>（例如八数码问题）</a:t>
            </a:r>
          </a:p>
        </p:txBody>
      </p:sp>
      <p:sp>
        <p:nvSpPr>
          <p:cNvPr id="326" name="Shape 32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idx="4294967295"/>
          </p:nvPr>
        </p:nvSpPr>
        <p:spPr>
          <a:xfrm>
            <a:off x="457200" y="274636"/>
            <a:ext cx="8229600" cy="561978"/>
          </a:xfrm>
          <a:prstGeom prst="rect">
            <a:avLst/>
          </a:prstGeom>
        </p:spPr>
        <p:txBody>
          <a:bodyPr/>
          <a:lstStyle/>
          <a:p>
            <a:pPr algn="r" defTabSz="557783">
              <a:defRPr sz="2600"/>
            </a:pPr>
            <a:r>
              <a:t>3.4 </a:t>
            </a:r>
            <a:r>
              <a:rPr>
                <a:latin typeface="宋体"/>
                <a:ea typeface="宋体"/>
                <a:cs typeface="宋体"/>
                <a:sym typeface="宋体"/>
              </a:rPr>
              <a:t>搜索算法的表示</a:t>
            </a:r>
          </a:p>
        </p:txBody>
      </p:sp>
      <p:sp>
        <p:nvSpPr>
          <p:cNvPr id="331" name="Shape 331"/>
          <p:cNvSpPr>
            <a:spLocks noGrp="1"/>
          </p:cNvSpPr>
          <p:nvPr>
            <p:ph type="body" idx="4294967295"/>
          </p:nvPr>
        </p:nvSpPr>
        <p:spPr>
          <a:xfrm>
            <a:off x="457200" y="1600200"/>
            <a:ext cx="8229600" cy="4525963"/>
          </a:xfrm>
          <a:prstGeom prst="rect">
            <a:avLst/>
          </a:prstGeom>
        </p:spPr>
        <p:txBody>
          <a:bodyPr/>
          <a:lstStyle/>
          <a:p>
            <a:pPr marL="332613" indent="-332613" defTabSz="886967">
              <a:buChar char="•"/>
              <a:defRPr sz="3100">
                <a:latin typeface="宋体"/>
                <a:ea typeface="宋体"/>
                <a:cs typeface="宋体"/>
                <a:sym typeface="宋体"/>
              </a:defRPr>
            </a:pPr>
            <a:r>
              <a:t>存放结点的常见数据结构</a:t>
            </a:r>
          </a:p>
          <a:p>
            <a:pPr marL="720661" lvl="1" indent="-277177" defTabSz="886967">
              <a:spcBef>
                <a:spcPts val="0"/>
              </a:spcBef>
              <a:defRPr sz="2700">
                <a:latin typeface="宋体"/>
                <a:ea typeface="宋体"/>
                <a:cs typeface="宋体"/>
                <a:sym typeface="宋体"/>
              </a:defRPr>
            </a:pPr>
            <a:r>
              <a:t>队列（先进先出）</a:t>
            </a:r>
          </a:p>
          <a:p>
            <a:pPr marL="720661" lvl="1" indent="-277177" defTabSz="886967">
              <a:spcBef>
                <a:spcPts val="0"/>
              </a:spcBef>
              <a:defRPr sz="2700">
                <a:latin typeface="宋体"/>
                <a:ea typeface="宋体"/>
                <a:cs typeface="宋体"/>
                <a:sym typeface="宋体"/>
              </a:defRPr>
            </a:pPr>
            <a:r>
              <a:t>栈（后进先出）</a:t>
            </a:r>
          </a:p>
          <a:p>
            <a:pPr marL="720661" lvl="1" indent="-277177" defTabSz="886967">
              <a:spcBef>
                <a:spcPts val="0"/>
              </a:spcBef>
              <a:defRPr sz="2700">
                <a:latin typeface="宋体"/>
                <a:ea typeface="宋体"/>
                <a:cs typeface="宋体"/>
                <a:sym typeface="宋体"/>
              </a:defRPr>
            </a:pPr>
            <a:r>
              <a:t>优先队列（最高优先级的出队）</a:t>
            </a:r>
          </a:p>
          <a:p>
            <a:pPr marL="332613" indent="-332613" defTabSz="886967">
              <a:buChar char="•"/>
              <a:defRPr sz="3100">
                <a:latin typeface="宋体"/>
                <a:ea typeface="宋体"/>
                <a:cs typeface="宋体"/>
                <a:sym typeface="宋体"/>
              </a:defRPr>
            </a:pPr>
            <a:r>
              <a:t>常用的操作</a:t>
            </a:r>
          </a:p>
          <a:p>
            <a:pPr marL="720661" lvl="1" indent="-277177" defTabSz="886967">
              <a:spcBef>
                <a:spcPts val="0"/>
              </a:spcBef>
              <a:defRPr sz="2700"/>
            </a:pPr>
            <a:r>
              <a:t>Empty?(queue)</a:t>
            </a:r>
            <a:r>
              <a:rPr>
                <a:latin typeface="宋体"/>
                <a:ea typeface="宋体"/>
                <a:cs typeface="宋体"/>
                <a:sym typeface="宋体"/>
              </a:rPr>
              <a:t>：判断队列是否为空</a:t>
            </a:r>
          </a:p>
          <a:p>
            <a:pPr marL="720661" lvl="1" indent="-277177" defTabSz="886967">
              <a:spcBef>
                <a:spcPts val="0"/>
              </a:spcBef>
              <a:defRPr sz="2700"/>
            </a:pPr>
            <a:r>
              <a:t>Pop(queue)</a:t>
            </a:r>
            <a:r>
              <a:rPr>
                <a:latin typeface="宋体"/>
                <a:ea typeface="宋体"/>
                <a:cs typeface="宋体"/>
                <a:sym typeface="宋体"/>
              </a:rPr>
              <a:t>：取出队列中的第一个元素</a:t>
            </a:r>
          </a:p>
          <a:p>
            <a:pPr marL="720661" lvl="1" indent="-277177" defTabSz="886967">
              <a:spcBef>
                <a:spcPts val="0"/>
              </a:spcBef>
              <a:defRPr sz="2700"/>
            </a:pPr>
            <a:r>
              <a:t>Insert(element, queue)</a:t>
            </a:r>
            <a:r>
              <a:rPr>
                <a:latin typeface="宋体"/>
                <a:ea typeface="宋体"/>
                <a:cs typeface="宋体"/>
                <a:sym typeface="宋体"/>
              </a:rPr>
              <a:t>：在队列中插入一个元素</a:t>
            </a:r>
          </a:p>
        </p:txBody>
      </p:sp>
      <p:sp>
        <p:nvSpPr>
          <p:cNvPr id="332" name="Shape 332"/>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idx="4294967295"/>
          </p:nvPr>
        </p:nvSpPr>
        <p:spPr>
          <a:xfrm>
            <a:off x="457200" y="274636"/>
            <a:ext cx="8229600" cy="561978"/>
          </a:xfrm>
          <a:prstGeom prst="rect">
            <a:avLst/>
          </a:prstGeom>
        </p:spPr>
        <p:txBody>
          <a:bodyPr/>
          <a:lstStyle/>
          <a:p>
            <a:pPr algn="r" defTabSz="557783">
              <a:defRPr sz="2600"/>
            </a:pPr>
            <a:r>
              <a:t>3.5 </a:t>
            </a:r>
            <a:r>
              <a:rPr>
                <a:latin typeface="宋体"/>
                <a:ea typeface="宋体"/>
                <a:cs typeface="宋体"/>
                <a:sym typeface="宋体"/>
              </a:rPr>
              <a:t>问题求解算法的性能</a:t>
            </a:r>
          </a:p>
        </p:txBody>
      </p:sp>
      <p:sp>
        <p:nvSpPr>
          <p:cNvPr id="337" name="Shape 337"/>
          <p:cNvSpPr>
            <a:spLocks noGrp="1"/>
          </p:cNvSpPr>
          <p:nvPr>
            <p:ph type="body" idx="4294967295"/>
          </p:nvPr>
        </p:nvSpPr>
        <p:spPr>
          <a:xfrm>
            <a:off x="457200" y="1289302"/>
            <a:ext cx="8229600" cy="5268050"/>
          </a:xfrm>
          <a:prstGeom prst="rect">
            <a:avLst/>
          </a:prstGeom>
        </p:spPr>
        <p:txBody>
          <a:bodyPr/>
          <a:lstStyle/>
          <a:p>
            <a:pPr marL="339470" indent="-339470" defTabSz="905255">
              <a:buChar char="•"/>
              <a:defRPr sz="3100">
                <a:latin typeface="宋体"/>
                <a:ea typeface="宋体"/>
                <a:cs typeface="宋体"/>
                <a:sym typeface="宋体"/>
              </a:defRPr>
            </a:pPr>
            <a:r>
              <a:t>评价算法的性能</a:t>
            </a:r>
          </a:p>
          <a:p>
            <a:pPr marL="735519" lvl="1" indent="-282891" defTabSz="905255">
              <a:spcBef>
                <a:spcPts val="0"/>
              </a:spcBef>
              <a:defRPr sz="2700">
                <a:latin typeface="宋体"/>
                <a:ea typeface="宋体"/>
                <a:cs typeface="宋体"/>
                <a:sym typeface="宋体"/>
              </a:defRPr>
            </a:pPr>
            <a:r>
              <a:t>完备性：问题有解，算法一定能找到</a:t>
            </a:r>
          </a:p>
          <a:p>
            <a:pPr marL="735519" lvl="1" indent="-282891" defTabSz="905255">
              <a:spcBef>
                <a:spcPts val="0"/>
              </a:spcBef>
              <a:defRPr sz="2700">
                <a:latin typeface="宋体"/>
                <a:ea typeface="宋体"/>
                <a:cs typeface="宋体"/>
                <a:sym typeface="宋体"/>
              </a:defRPr>
            </a:pPr>
            <a:r>
              <a:t>有效性：算法找到的解，是问题的解</a:t>
            </a:r>
          </a:p>
          <a:p>
            <a:pPr marL="735519" lvl="1" indent="-282891" defTabSz="905255">
              <a:spcBef>
                <a:spcPts val="0"/>
              </a:spcBef>
              <a:defRPr sz="2700">
                <a:latin typeface="宋体"/>
                <a:ea typeface="宋体"/>
                <a:cs typeface="宋体"/>
                <a:sym typeface="宋体"/>
              </a:defRPr>
            </a:pPr>
            <a:r>
              <a:t>最优性：问题有解，算法一定能找到最优解</a:t>
            </a:r>
          </a:p>
          <a:p>
            <a:pPr marL="735519" lvl="1" indent="-282891" defTabSz="905255">
              <a:spcBef>
                <a:spcPts val="0"/>
              </a:spcBef>
              <a:defRPr sz="2700">
                <a:latin typeface="宋体"/>
                <a:ea typeface="宋体"/>
                <a:cs typeface="宋体"/>
                <a:sym typeface="宋体"/>
              </a:defRPr>
            </a:pPr>
            <a:r>
              <a:t>时间复杂度：时间开销(产生的结点数)</a:t>
            </a:r>
          </a:p>
          <a:p>
            <a:pPr marL="735519" lvl="1" indent="-282891" defTabSz="905255">
              <a:spcBef>
                <a:spcPts val="0"/>
              </a:spcBef>
              <a:defRPr sz="2700">
                <a:latin typeface="宋体"/>
                <a:ea typeface="宋体"/>
                <a:cs typeface="宋体"/>
                <a:sym typeface="宋体"/>
              </a:defRPr>
            </a:pPr>
            <a:r>
              <a:t>空间复杂度：空间开销(储存的最多结点数)</a:t>
            </a:r>
          </a:p>
          <a:p>
            <a:pPr marL="339470" indent="-339470" defTabSz="905255">
              <a:buChar char="•"/>
              <a:defRPr sz="3100">
                <a:latin typeface="宋体"/>
                <a:ea typeface="宋体"/>
                <a:cs typeface="宋体"/>
                <a:sym typeface="宋体"/>
              </a:defRPr>
            </a:pPr>
            <a:r>
              <a:t>树搜索</a:t>
            </a:r>
            <a:r>
              <a:rPr>
                <a:latin typeface="Calibri"/>
                <a:ea typeface="Calibri"/>
                <a:cs typeface="Calibri"/>
                <a:sym typeface="Calibri"/>
              </a:rPr>
              <a:t>/</a:t>
            </a:r>
            <a:r>
              <a:t>图搜索的复杂度</a:t>
            </a:r>
          </a:p>
          <a:p>
            <a:pPr marL="735519" lvl="1" indent="-282891" defTabSz="905255">
              <a:spcBef>
                <a:spcPts val="0"/>
              </a:spcBef>
              <a:defRPr sz="2700">
                <a:latin typeface="宋体"/>
                <a:ea typeface="宋体"/>
                <a:cs typeface="宋体"/>
                <a:sym typeface="宋体"/>
              </a:defRPr>
            </a:pPr>
            <a:r>
              <a:t>分支因子</a:t>
            </a:r>
            <a:r>
              <a:rPr>
                <a:latin typeface="Calibri"/>
                <a:ea typeface="Calibri"/>
                <a:cs typeface="Calibri"/>
                <a:sym typeface="Calibri"/>
              </a:rPr>
              <a:t>b——</a:t>
            </a:r>
            <a:r>
              <a:t>任何结点的最多后继数；</a:t>
            </a:r>
          </a:p>
          <a:p>
            <a:pPr marL="735519" lvl="1" indent="-282891" defTabSz="905255">
              <a:spcBef>
                <a:spcPts val="0"/>
              </a:spcBef>
              <a:defRPr sz="2700">
                <a:latin typeface="宋体"/>
                <a:ea typeface="宋体"/>
                <a:cs typeface="宋体"/>
                <a:sym typeface="宋体"/>
              </a:defRPr>
            </a:pPr>
            <a:r>
              <a:t>目标结点的深度</a:t>
            </a:r>
            <a:r>
              <a:rPr>
                <a:latin typeface="Calibri"/>
                <a:ea typeface="Calibri"/>
                <a:cs typeface="Calibri"/>
                <a:sym typeface="Calibri"/>
              </a:rPr>
              <a:t>d——</a:t>
            </a:r>
            <a:r>
              <a:t>最浅的深度；</a:t>
            </a:r>
          </a:p>
          <a:p>
            <a:pPr marL="735519" lvl="1" indent="-282891" defTabSz="905255">
              <a:spcBef>
                <a:spcPts val="0"/>
              </a:spcBef>
              <a:defRPr sz="2700">
                <a:latin typeface="宋体"/>
                <a:ea typeface="宋体"/>
                <a:cs typeface="宋体"/>
                <a:sym typeface="宋体"/>
              </a:defRPr>
            </a:pPr>
            <a:r>
              <a:t>结点的最大深度</a:t>
            </a:r>
            <a:r>
              <a:rPr>
                <a:latin typeface="Calibri"/>
                <a:ea typeface="Calibri"/>
                <a:cs typeface="Calibri"/>
                <a:sym typeface="Calibri"/>
              </a:rPr>
              <a:t>m——</a:t>
            </a:r>
            <a:r>
              <a:t>任何路径的最大长度。</a:t>
            </a:r>
          </a:p>
        </p:txBody>
      </p:sp>
      <p:sp>
        <p:nvSpPr>
          <p:cNvPr id="338" name="Shape 338"/>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idx="4294967295"/>
          </p:nvPr>
        </p:nvSpPr>
        <p:spPr>
          <a:xfrm>
            <a:off x="457200" y="274636"/>
            <a:ext cx="8229600" cy="561978"/>
          </a:xfrm>
          <a:prstGeom prst="rect">
            <a:avLst/>
          </a:prstGeom>
        </p:spPr>
        <p:txBody>
          <a:bodyPr/>
          <a:lstStyle/>
          <a:p>
            <a:pPr algn="r" defTabSz="557783">
              <a:defRPr sz="2600"/>
            </a:pPr>
            <a:r>
              <a:t>4. </a:t>
            </a:r>
            <a:r>
              <a:rPr>
                <a:latin typeface="宋体"/>
                <a:ea typeface="宋体"/>
                <a:cs typeface="宋体"/>
                <a:sym typeface="宋体"/>
              </a:rPr>
              <a:t>无信息搜索</a:t>
            </a:r>
          </a:p>
        </p:txBody>
      </p:sp>
      <p:sp>
        <p:nvSpPr>
          <p:cNvPr id="343" name="Shape 343"/>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无信息搜索</a:t>
            </a:r>
            <a:r>
              <a:rPr>
                <a:latin typeface="Calibri"/>
                <a:ea typeface="Calibri"/>
                <a:cs typeface="Calibri"/>
                <a:sym typeface="Calibri"/>
              </a:rPr>
              <a:t>——</a:t>
            </a:r>
            <a:r>
              <a:t>盲目搜索</a:t>
            </a:r>
          </a:p>
          <a:p>
            <a:pPr marL="742950" lvl="1" indent="-285750">
              <a:spcBef>
                <a:spcPts val="0"/>
              </a:spcBef>
              <a:defRPr sz="2800">
                <a:latin typeface="宋体"/>
                <a:ea typeface="宋体"/>
                <a:cs typeface="宋体"/>
                <a:sym typeface="宋体"/>
              </a:defRPr>
            </a:pPr>
            <a:r>
              <a:t>除了问题定义中提供的状态信息之外，没有任何附加信息</a:t>
            </a:r>
          </a:p>
          <a:p>
            <a:pPr marL="742950" lvl="1" indent="-285750">
              <a:spcBef>
                <a:spcPts val="0"/>
              </a:spcBef>
              <a:defRPr sz="2800">
                <a:latin typeface="宋体"/>
                <a:ea typeface="宋体"/>
                <a:cs typeface="宋体"/>
                <a:sym typeface="宋体"/>
              </a:defRPr>
            </a:pPr>
            <a:r>
              <a:t>搜索算法只需生成后继、区分目标状态与非目标状态，按照结点扩展顺序分类</a:t>
            </a:r>
          </a:p>
          <a:p>
            <a:pPr>
              <a:buChar char="•"/>
              <a:defRPr>
                <a:latin typeface="宋体"/>
                <a:ea typeface="宋体"/>
                <a:cs typeface="宋体"/>
                <a:sym typeface="宋体"/>
              </a:defRPr>
            </a:pPr>
            <a:r>
              <a:t>有信息搜索</a:t>
            </a:r>
            <a:r>
              <a:rPr>
                <a:latin typeface="Calibri"/>
                <a:ea typeface="Calibri"/>
                <a:cs typeface="Calibri"/>
                <a:sym typeface="Calibri"/>
              </a:rPr>
              <a:t>——</a:t>
            </a:r>
            <a:r>
              <a:t>启发式搜索</a:t>
            </a:r>
          </a:p>
          <a:p>
            <a:pPr marL="742950" lvl="1" indent="-285750">
              <a:spcBef>
                <a:spcPts val="0"/>
              </a:spcBef>
              <a:defRPr sz="2800">
                <a:latin typeface="宋体"/>
                <a:ea typeface="宋体"/>
                <a:cs typeface="宋体"/>
                <a:sym typeface="宋体"/>
              </a:defRPr>
            </a:pPr>
            <a:r>
              <a:t>搜索算法知道一个状态是否比其它状态</a:t>
            </a:r>
            <a:r>
              <a:rPr>
                <a:latin typeface="Calibri"/>
                <a:ea typeface="Calibri"/>
                <a:cs typeface="Calibri"/>
                <a:sym typeface="Calibri"/>
              </a:rPr>
              <a:t>“</a:t>
            </a:r>
            <a:r>
              <a:t>更有希望</a:t>
            </a:r>
            <a:r>
              <a:rPr>
                <a:latin typeface="Calibri"/>
                <a:ea typeface="Calibri"/>
                <a:cs typeface="Calibri"/>
                <a:sym typeface="Calibri"/>
              </a:rPr>
              <a:t>”</a:t>
            </a:r>
            <a:r>
              <a:t>接近目标</a:t>
            </a:r>
          </a:p>
        </p:txBody>
      </p:sp>
      <p:sp>
        <p:nvSpPr>
          <p:cNvPr id="344" name="Shape 344"/>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p:cNvSpPr>
          <p:nvPr>
            <p:ph type="title" idx="4294967295"/>
          </p:nvPr>
        </p:nvSpPr>
        <p:spPr>
          <a:xfrm>
            <a:off x="457200" y="274636"/>
            <a:ext cx="8229600" cy="561978"/>
          </a:xfrm>
          <a:prstGeom prst="rect">
            <a:avLst/>
          </a:prstGeom>
        </p:spPr>
        <p:txBody>
          <a:bodyPr/>
          <a:lstStyle/>
          <a:p>
            <a:pPr algn="r" defTabSz="557783">
              <a:defRPr sz="2600"/>
            </a:pPr>
            <a:r>
              <a:t>4. </a:t>
            </a:r>
            <a:r>
              <a:rPr>
                <a:latin typeface="宋体"/>
                <a:ea typeface="宋体"/>
                <a:cs typeface="宋体"/>
                <a:sym typeface="宋体"/>
              </a:rPr>
              <a:t>无信息搜索</a:t>
            </a:r>
          </a:p>
        </p:txBody>
      </p:sp>
      <p:sp>
        <p:nvSpPr>
          <p:cNvPr id="347" name="Shape 347"/>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无信息搜索</a:t>
            </a:r>
          </a:p>
          <a:p>
            <a:pPr marL="742950" lvl="1" indent="-285750">
              <a:spcBef>
                <a:spcPts val="0"/>
              </a:spcBef>
              <a:defRPr sz="2800">
                <a:latin typeface="宋体"/>
                <a:ea typeface="宋体"/>
                <a:cs typeface="宋体"/>
                <a:sym typeface="宋体"/>
              </a:defRPr>
            </a:pPr>
            <a:r>
              <a:t>宽度优先搜索</a:t>
            </a:r>
          </a:p>
          <a:p>
            <a:pPr marL="742950" lvl="1" indent="-285750">
              <a:spcBef>
                <a:spcPts val="0"/>
              </a:spcBef>
              <a:defRPr sz="2800">
                <a:latin typeface="宋体"/>
                <a:ea typeface="宋体"/>
                <a:cs typeface="宋体"/>
                <a:sym typeface="宋体"/>
              </a:defRPr>
            </a:pPr>
            <a:r>
              <a:t>一致代价搜索</a:t>
            </a:r>
          </a:p>
          <a:p>
            <a:pPr marL="742950" lvl="1" indent="-285750">
              <a:spcBef>
                <a:spcPts val="0"/>
              </a:spcBef>
              <a:defRPr sz="2800">
                <a:latin typeface="宋体"/>
                <a:ea typeface="宋体"/>
                <a:cs typeface="宋体"/>
                <a:sym typeface="宋体"/>
              </a:defRPr>
            </a:pPr>
            <a:r>
              <a:t>深度优先搜索</a:t>
            </a:r>
          </a:p>
          <a:p>
            <a:pPr marL="742950" lvl="1" indent="-285750">
              <a:spcBef>
                <a:spcPts val="0"/>
              </a:spcBef>
              <a:defRPr sz="2800">
                <a:latin typeface="宋体"/>
                <a:ea typeface="宋体"/>
                <a:cs typeface="宋体"/>
                <a:sym typeface="宋体"/>
              </a:defRPr>
            </a:pPr>
            <a:r>
              <a:t>深度受限搜索</a:t>
            </a:r>
          </a:p>
          <a:p>
            <a:pPr marL="742950" lvl="1" indent="-285750">
              <a:spcBef>
                <a:spcPts val="0"/>
              </a:spcBef>
              <a:defRPr sz="2800">
                <a:latin typeface="宋体"/>
                <a:ea typeface="宋体"/>
                <a:cs typeface="宋体"/>
                <a:sym typeface="宋体"/>
              </a:defRPr>
            </a:pPr>
            <a:r>
              <a:t>迭代加深的深度优先搜索</a:t>
            </a:r>
          </a:p>
          <a:p>
            <a:pPr marL="742950" lvl="1" indent="-285750">
              <a:spcBef>
                <a:spcPts val="0"/>
              </a:spcBef>
              <a:defRPr sz="2800">
                <a:latin typeface="宋体"/>
                <a:ea typeface="宋体"/>
                <a:cs typeface="宋体"/>
                <a:sym typeface="宋体"/>
              </a:defRPr>
            </a:pPr>
            <a:r>
              <a:t>双向搜索</a:t>
            </a:r>
          </a:p>
          <a:p>
            <a:pPr marL="742950" lvl="1" indent="-285750">
              <a:spcBef>
                <a:spcPts val="0"/>
              </a:spcBef>
              <a:defRPr sz="2800">
                <a:latin typeface="宋体"/>
                <a:ea typeface="宋体"/>
                <a:cs typeface="宋体"/>
                <a:sym typeface="宋体"/>
              </a:defRPr>
            </a:pPr>
            <a:r>
              <a:t>无信息搜索策略对比</a:t>
            </a:r>
          </a:p>
        </p:txBody>
      </p:sp>
      <p:sp>
        <p:nvSpPr>
          <p:cNvPr id="348" name="Shape 348"/>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idx="4294967295"/>
          </p:nvPr>
        </p:nvSpPr>
        <p:spPr>
          <a:xfrm>
            <a:off x="457200" y="274636"/>
            <a:ext cx="8229600" cy="561978"/>
          </a:xfrm>
          <a:prstGeom prst="rect">
            <a:avLst/>
          </a:prstGeom>
        </p:spPr>
        <p:txBody>
          <a:bodyPr/>
          <a:lstStyle/>
          <a:p>
            <a:pPr algn="r" defTabSz="557783">
              <a:defRPr sz="2600"/>
            </a:pPr>
            <a:r>
              <a:t>1. </a:t>
            </a:r>
            <a:r>
              <a:rPr>
                <a:latin typeface="宋体"/>
                <a:ea typeface="宋体"/>
                <a:cs typeface="宋体"/>
                <a:sym typeface="宋体"/>
              </a:rPr>
              <a:t>问题求解</a:t>
            </a:r>
            <a:r>
              <a:t>Agent</a:t>
            </a:r>
          </a:p>
        </p:txBody>
      </p:sp>
      <p:sp>
        <p:nvSpPr>
          <p:cNvPr id="152" name="Shape 152"/>
          <p:cNvSpPr>
            <a:spLocks noGrp="1"/>
          </p:cNvSpPr>
          <p:nvPr>
            <p:ph type="body" idx="4294967295"/>
          </p:nvPr>
        </p:nvSpPr>
        <p:spPr>
          <a:xfrm>
            <a:off x="438943" y="1284446"/>
            <a:ext cx="8229601" cy="4525964"/>
          </a:xfrm>
          <a:prstGeom prst="rect">
            <a:avLst/>
          </a:prstGeom>
        </p:spPr>
        <p:txBody>
          <a:bodyPr/>
          <a:lstStyle/>
          <a:p>
            <a:pPr>
              <a:buChar char="•"/>
              <a:defRPr>
                <a:latin typeface="宋体"/>
                <a:ea typeface="宋体"/>
                <a:cs typeface="宋体"/>
                <a:sym typeface="宋体"/>
              </a:defRPr>
            </a:pPr>
            <a:r>
              <a:t>问题求解</a:t>
            </a:r>
            <a:r>
              <a:rPr>
                <a:latin typeface="Calibri"/>
                <a:ea typeface="Calibri"/>
                <a:cs typeface="Calibri"/>
                <a:sym typeface="Calibri"/>
              </a:rPr>
              <a:t>Agent</a:t>
            </a:r>
            <a:r>
              <a:t>（</a:t>
            </a:r>
            <a:r>
              <a:rPr>
                <a:latin typeface="Calibri"/>
                <a:ea typeface="Calibri"/>
                <a:cs typeface="Calibri"/>
                <a:sym typeface="Calibri"/>
              </a:rPr>
              <a:t>problem-solving agent</a:t>
            </a:r>
            <a:r>
              <a:t>）</a:t>
            </a:r>
          </a:p>
        </p:txBody>
      </p:sp>
      <p:sp>
        <p:nvSpPr>
          <p:cNvPr id="153" name="Shape 153"/>
          <p:cNvSpPr>
            <a:spLocks noGrp="1"/>
          </p:cNvSpPr>
          <p:nvPr>
            <p:ph type="sldNum" sz="quarter" idx="4294967295"/>
          </p:nvPr>
        </p:nvSpPr>
        <p:spPr>
          <a:xfrm>
            <a:off x="8344534" y="6258242"/>
            <a:ext cx="342264"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4</a:t>
            </a:fld>
            <a:endParaRPr/>
          </a:p>
        </p:txBody>
      </p:sp>
      <p:pic>
        <p:nvPicPr>
          <p:cNvPr id="154" name="image3.png"/>
          <p:cNvPicPr>
            <a:picLocks noChangeAspect="1"/>
          </p:cNvPicPr>
          <p:nvPr/>
        </p:nvPicPr>
        <p:blipFill>
          <a:blip r:embed="rId3"/>
          <a:stretch>
            <a:fillRect/>
          </a:stretch>
        </p:blipFill>
        <p:spPr>
          <a:xfrm>
            <a:off x="-23813" y="2001836"/>
            <a:ext cx="9180514" cy="4341814"/>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p:cNvSpPr>
          <p:nvPr>
            <p:ph type="title" idx="4294967295"/>
          </p:nvPr>
        </p:nvSpPr>
        <p:spPr>
          <a:xfrm>
            <a:off x="457200" y="274636"/>
            <a:ext cx="8229600" cy="561978"/>
          </a:xfrm>
          <a:prstGeom prst="rect">
            <a:avLst/>
          </a:prstGeom>
        </p:spPr>
        <p:txBody>
          <a:bodyPr/>
          <a:lstStyle/>
          <a:p>
            <a:pPr algn="r" defTabSz="557783">
              <a:defRPr sz="2600"/>
            </a:pPr>
            <a:r>
              <a:t>4.1 </a:t>
            </a:r>
            <a:r>
              <a:rPr>
                <a:latin typeface="宋体"/>
                <a:ea typeface="宋体"/>
                <a:cs typeface="宋体"/>
                <a:sym typeface="宋体"/>
              </a:rPr>
              <a:t>宽度优先搜索</a:t>
            </a:r>
          </a:p>
        </p:txBody>
      </p:sp>
      <p:sp>
        <p:nvSpPr>
          <p:cNvPr id="351" name="Shape 351"/>
          <p:cNvSpPr>
            <a:spLocks noGrp="1"/>
          </p:cNvSpPr>
          <p:nvPr>
            <p:ph type="body" idx="4294967295"/>
          </p:nvPr>
        </p:nvSpPr>
        <p:spPr>
          <a:xfrm>
            <a:off x="457200" y="1016000"/>
            <a:ext cx="8229600" cy="4525963"/>
          </a:xfrm>
          <a:prstGeom prst="rect">
            <a:avLst/>
          </a:prstGeom>
        </p:spPr>
        <p:txBody>
          <a:bodyPr/>
          <a:lstStyle>
            <a:lvl1pPr>
              <a:buChar char="•"/>
              <a:defRPr>
                <a:latin typeface="宋体"/>
                <a:ea typeface="宋体"/>
                <a:cs typeface="宋体"/>
                <a:sym typeface="宋体"/>
              </a:defRPr>
            </a:lvl1pPr>
          </a:lstStyle>
          <a:p>
            <a:r>
              <a:t>宽度优先搜索</a:t>
            </a:r>
          </a:p>
        </p:txBody>
      </p:sp>
      <p:sp>
        <p:nvSpPr>
          <p:cNvPr id="352" name="Shape 352"/>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40</a:t>
            </a:fld>
            <a:endParaRPr/>
          </a:p>
        </p:txBody>
      </p:sp>
      <p:pic>
        <p:nvPicPr>
          <p:cNvPr id="353" name="image21.png"/>
          <p:cNvPicPr>
            <a:picLocks noChangeAspect="1"/>
          </p:cNvPicPr>
          <p:nvPr/>
        </p:nvPicPr>
        <p:blipFill>
          <a:blip r:embed="rId3"/>
          <a:stretch>
            <a:fillRect/>
          </a:stretch>
        </p:blipFill>
        <p:spPr>
          <a:xfrm>
            <a:off x="-23813" y="1638300"/>
            <a:ext cx="9167814" cy="4752975"/>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p:cNvSpPr>
          <p:nvPr>
            <p:ph type="title" idx="4294967295"/>
          </p:nvPr>
        </p:nvSpPr>
        <p:spPr>
          <a:xfrm>
            <a:off x="457200" y="274636"/>
            <a:ext cx="8229600" cy="561978"/>
          </a:xfrm>
          <a:prstGeom prst="rect">
            <a:avLst/>
          </a:prstGeom>
        </p:spPr>
        <p:txBody>
          <a:bodyPr/>
          <a:lstStyle/>
          <a:p>
            <a:pPr algn="r" defTabSz="557783">
              <a:defRPr sz="2600"/>
            </a:pPr>
            <a:r>
              <a:t>4.1 </a:t>
            </a:r>
            <a:r>
              <a:rPr>
                <a:latin typeface="宋体"/>
                <a:ea typeface="宋体"/>
                <a:cs typeface="宋体"/>
                <a:sym typeface="宋体"/>
              </a:rPr>
              <a:t>宽度优先搜索</a:t>
            </a:r>
          </a:p>
        </p:txBody>
      </p:sp>
      <p:sp>
        <p:nvSpPr>
          <p:cNvPr id="358" name="Shape 358"/>
          <p:cNvSpPr>
            <a:spLocks noGrp="1"/>
          </p:cNvSpPr>
          <p:nvPr>
            <p:ph type="body" idx="4294967295"/>
          </p:nvPr>
        </p:nvSpPr>
        <p:spPr>
          <a:xfrm>
            <a:off x="457199" y="1600200"/>
            <a:ext cx="8507415" cy="4525963"/>
          </a:xfrm>
          <a:prstGeom prst="rect">
            <a:avLst/>
          </a:prstGeom>
        </p:spPr>
        <p:txBody>
          <a:bodyPr/>
          <a:lstStyle/>
          <a:p>
            <a:pPr marL="325754" indent="-325754" defTabSz="868680">
              <a:buChar char="•"/>
              <a:defRPr sz="3000">
                <a:latin typeface="宋体"/>
                <a:ea typeface="宋体"/>
                <a:cs typeface="宋体"/>
                <a:sym typeface="宋体"/>
              </a:defRPr>
            </a:pPr>
            <a:r>
              <a:rPr dirty="0" err="1"/>
              <a:t>宽度优先搜索的性能</a:t>
            </a:r>
            <a:endParaRPr dirty="0"/>
          </a:p>
          <a:p>
            <a:pPr marL="705801" lvl="1" indent="-271462" defTabSz="868680">
              <a:spcBef>
                <a:spcPts val="0"/>
              </a:spcBef>
              <a:defRPr sz="2600">
                <a:latin typeface="宋体"/>
                <a:ea typeface="宋体"/>
                <a:cs typeface="宋体"/>
                <a:sym typeface="宋体"/>
              </a:defRPr>
            </a:pPr>
            <a:r>
              <a:rPr dirty="0" err="1"/>
              <a:t>完备性：若</a:t>
            </a:r>
            <a:r>
              <a:rPr dirty="0" err="1">
                <a:latin typeface="Calibri"/>
                <a:ea typeface="Calibri"/>
                <a:cs typeface="Calibri"/>
                <a:sym typeface="Calibri"/>
              </a:rPr>
              <a:t>b</a:t>
            </a:r>
            <a:r>
              <a:rPr dirty="0">
                <a:latin typeface="Calibri"/>
                <a:ea typeface="Calibri"/>
                <a:cs typeface="Calibri"/>
                <a:sym typeface="Calibri"/>
              </a:rPr>
              <a:t>(</a:t>
            </a:r>
            <a:r>
              <a:rPr dirty="0" err="1"/>
              <a:t>分支因子</a:t>
            </a:r>
            <a:r>
              <a:rPr dirty="0" err="1">
                <a:latin typeface="Calibri"/>
                <a:ea typeface="Calibri"/>
                <a:cs typeface="Calibri"/>
                <a:sym typeface="Calibri"/>
              </a:rPr>
              <a:t>b</a:t>
            </a:r>
            <a:r>
              <a:rPr dirty="0">
                <a:latin typeface="Calibri"/>
                <a:ea typeface="Calibri"/>
                <a:cs typeface="Calibri"/>
                <a:sym typeface="Calibri"/>
              </a:rPr>
              <a:t>——</a:t>
            </a:r>
            <a:r>
              <a:rPr dirty="0" err="1"/>
              <a:t>任何结点的最多后继数</a:t>
            </a:r>
            <a:r>
              <a:rPr dirty="0"/>
              <a:t>)</a:t>
            </a:r>
            <a:r>
              <a:rPr dirty="0" err="1"/>
              <a:t>有限，则算法完备</a:t>
            </a:r>
            <a:endParaRPr dirty="0"/>
          </a:p>
          <a:p>
            <a:pPr marL="705801" lvl="1" indent="-271462" defTabSz="868680">
              <a:spcBef>
                <a:spcPts val="0"/>
              </a:spcBef>
              <a:defRPr sz="2600">
                <a:latin typeface="宋体"/>
                <a:ea typeface="宋体"/>
                <a:cs typeface="宋体"/>
                <a:sym typeface="宋体"/>
              </a:defRPr>
            </a:pPr>
            <a:r>
              <a:rPr dirty="0" err="1"/>
              <a:t>最优性：当动作耗散值相同时，算法最优</a:t>
            </a:r>
            <a:endParaRPr dirty="0"/>
          </a:p>
          <a:p>
            <a:pPr marL="705801" lvl="1" indent="-271462" defTabSz="868680">
              <a:spcBef>
                <a:spcPts val="0"/>
              </a:spcBef>
              <a:defRPr sz="2600">
                <a:latin typeface="宋体"/>
                <a:ea typeface="宋体"/>
                <a:cs typeface="宋体"/>
                <a:sym typeface="宋体"/>
              </a:defRPr>
            </a:pPr>
            <a:r>
              <a:rPr dirty="0" err="1"/>
              <a:t>时间复杂度</a:t>
            </a:r>
            <a:endParaRPr dirty="0"/>
          </a:p>
          <a:p>
            <a:pPr marL="1085850" lvl="2" indent="-217169" defTabSz="868680">
              <a:spcBef>
                <a:spcPts val="0"/>
              </a:spcBef>
              <a:defRPr sz="2200">
                <a:latin typeface="宋体"/>
                <a:ea typeface="宋体"/>
                <a:cs typeface="宋体"/>
                <a:sym typeface="宋体"/>
              </a:defRPr>
            </a:pPr>
            <a:r>
              <a:rPr dirty="0"/>
              <a:t>在</a:t>
            </a:r>
            <a:r>
              <a:rPr dirty="0">
                <a:solidFill>
                  <a:srgbClr val="FF0000"/>
                </a:solidFill>
              </a:rPr>
              <a:t>结点被扩展生成时</a:t>
            </a:r>
            <a:r>
              <a:rPr dirty="0"/>
              <a:t>进行目标测试，结点数为</a:t>
            </a:r>
            <a:r>
              <a:rPr dirty="0">
                <a:latin typeface="Calibri"/>
                <a:ea typeface="Calibri"/>
                <a:cs typeface="Calibri"/>
                <a:sym typeface="Calibri"/>
              </a:rPr>
              <a:t>b+b</a:t>
            </a:r>
            <a:r>
              <a:rPr baseline="29894" dirty="0">
                <a:latin typeface="Calibri"/>
                <a:ea typeface="Calibri"/>
                <a:cs typeface="Calibri"/>
                <a:sym typeface="Calibri"/>
              </a:rPr>
              <a:t>2</a:t>
            </a:r>
            <a:r>
              <a:rPr dirty="0">
                <a:latin typeface="Calibri"/>
                <a:ea typeface="Calibri"/>
                <a:cs typeface="Calibri"/>
                <a:sym typeface="Calibri"/>
              </a:rPr>
              <a:t>+b</a:t>
            </a:r>
            <a:r>
              <a:rPr baseline="29894" dirty="0">
                <a:latin typeface="Calibri"/>
                <a:ea typeface="Calibri"/>
                <a:cs typeface="Calibri"/>
                <a:sym typeface="Calibri"/>
              </a:rPr>
              <a:t>3</a:t>
            </a:r>
            <a:r>
              <a:rPr dirty="0">
                <a:latin typeface="Calibri"/>
                <a:ea typeface="Calibri"/>
                <a:cs typeface="Calibri"/>
                <a:sym typeface="Calibri"/>
              </a:rPr>
              <a:t>+…+b</a:t>
            </a:r>
            <a:r>
              <a:rPr baseline="29894" dirty="0">
                <a:latin typeface="Calibri"/>
                <a:ea typeface="Calibri"/>
                <a:cs typeface="Calibri"/>
                <a:sym typeface="Calibri"/>
              </a:rPr>
              <a:t>d</a:t>
            </a:r>
            <a:r>
              <a:rPr dirty="0">
                <a:latin typeface="Calibri"/>
                <a:ea typeface="Calibri"/>
                <a:cs typeface="Calibri"/>
                <a:sym typeface="Calibri"/>
              </a:rPr>
              <a:t>=O(b</a:t>
            </a:r>
            <a:r>
              <a:rPr baseline="29894" dirty="0">
                <a:latin typeface="Calibri"/>
                <a:ea typeface="Calibri"/>
                <a:cs typeface="Calibri"/>
                <a:sym typeface="Calibri"/>
              </a:rPr>
              <a:t>d</a:t>
            </a:r>
            <a:r>
              <a:rPr dirty="0">
                <a:latin typeface="Calibri"/>
                <a:ea typeface="Calibri"/>
                <a:cs typeface="Calibri"/>
                <a:sym typeface="Calibri"/>
              </a:rPr>
              <a:t>)</a:t>
            </a:r>
          </a:p>
          <a:p>
            <a:pPr marL="1085850" lvl="2" indent="-217169" defTabSz="868680">
              <a:spcBef>
                <a:spcPts val="0"/>
              </a:spcBef>
              <a:defRPr sz="2200">
                <a:latin typeface="宋体"/>
                <a:ea typeface="宋体"/>
                <a:cs typeface="宋体"/>
                <a:sym typeface="宋体"/>
              </a:defRPr>
            </a:pPr>
            <a:r>
              <a:rPr dirty="0" err="1"/>
              <a:t>在结点被选择扩展时进行目标测试，结点数为</a:t>
            </a:r>
            <a:r>
              <a:rPr dirty="0" err="1">
                <a:latin typeface="Calibri"/>
                <a:ea typeface="Calibri"/>
                <a:cs typeface="Calibri"/>
                <a:sym typeface="Calibri"/>
              </a:rPr>
              <a:t>O</a:t>
            </a:r>
            <a:r>
              <a:rPr dirty="0">
                <a:latin typeface="Calibri"/>
                <a:ea typeface="Calibri"/>
                <a:cs typeface="Calibri"/>
                <a:sym typeface="Calibri"/>
              </a:rPr>
              <a:t>(b</a:t>
            </a:r>
            <a:r>
              <a:rPr baseline="29894" dirty="0">
                <a:latin typeface="Calibri"/>
                <a:ea typeface="Calibri"/>
                <a:cs typeface="Calibri"/>
                <a:sym typeface="Calibri"/>
              </a:rPr>
              <a:t>d+1</a:t>
            </a:r>
            <a:r>
              <a:rPr dirty="0">
                <a:latin typeface="Calibri"/>
                <a:ea typeface="Calibri"/>
                <a:cs typeface="Calibri"/>
                <a:sym typeface="Calibri"/>
              </a:rPr>
              <a:t>)</a:t>
            </a:r>
          </a:p>
          <a:p>
            <a:pPr marL="705801" lvl="1" indent="-271462" defTabSz="868680">
              <a:spcBef>
                <a:spcPts val="0"/>
              </a:spcBef>
              <a:defRPr sz="2600">
                <a:latin typeface="宋体"/>
                <a:ea typeface="宋体"/>
                <a:cs typeface="宋体"/>
                <a:sym typeface="宋体"/>
              </a:defRPr>
            </a:pPr>
            <a:r>
              <a:rPr dirty="0" err="1"/>
              <a:t>空间复杂度</a:t>
            </a:r>
            <a:endParaRPr dirty="0"/>
          </a:p>
          <a:p>
            <a:pPr marL="1085850" lvl="2" indent="-217169" defTabSz="868680">
              <a:spcBef>
                <a:spcPts val="0"/>
              </a:spcBef>
              <a:defRPr sz="2200">
                <a:latin typeface="宋体"/>
                <a:ea typeface="宋体"/>
                <a:cs typeface="宋体"/>
                <a:sym typeface="宋体"/>
              </a:defRPr>
            </a:pPr>
            <a:r>
              <a:rPr dirty="0" err="1"/>
              <a:t>探索集</a:t>
            </a:r>
            <a:r>
              <a:rPr dirty="0" err="1">
                <a:latin typeface="Calibri"/>
                <a:ea typeface="Calibri"/>
                <a:cs typeface="Calibri"/>
                <a:sym typeface="Calibri"/>
              </a:rPr>
              <a:t>O</a:t>
            </a:r>
            <a:r>
              <a:rPr dirty="0">
                <a:latin typeface="Calibri"/>
                <a:ea typeface="Calibri"/>
                <a:cs typeface="Calibri"/>
                <a:sym typeface="Calibri"/>
              </a:rPr>
              <a:t>(b</a:t>
            </a:r>
            <a:r>
              <a:rPr baseline="29894" dirty="0">
                <a:latin typeface="Calibri"/>
                <a:ea typeface="Calibri"/>
                <a:cs typeface="Calibri"/>
                <a:sym typeface="Calibri"/>
              </a:rPr>
              <a:t>d-1</a:t>
            </a:r>
            <a:r>
              <a:rPr dirty="0">
                <a:latin typeface="Calibri"/>
                <a:ea typeface="Calibri"/>
                <a:cs typeface="Calibri"/>
                <a:sym typeface="Calibri"/>
              </a:rPr>
              <a:t>)</a:t>
            </a:r>
            <a:r>
              <a:rPr dirty="0" err="1"/>
              <a:t>个结点，边缘集</a:t>
            </a:r>
            <a:r>
              <a:rPr dirty="0" err="1">
                <a:latin typeface="Calibri"/>
                <a:ea typeface="Calibri"/>
                <a:cs typeface="Calibri"/>
                <a:sym typeface="Calibri"/>
              </a:rPr>
              <a:t>O</a:t>
            </a:r>
            <a:r>
              <a:rPr dirty="0">
                <a:latin typeface="Calibri"/>
                <a:ea typeface="Calibri"/>
                <a:cs typeface="Calibri"/>
                <a:sym typeface="Calibri"/>
              </a:rPr>
              <a:t>(b</a:t>
            </a:r>
            <a:r>
              <a:rPr baseline="29894" dirty="0">
                <a:latin typeface="Calibri"/>
                <a:ea typeface="Calibri"/>
                <a:cs typeface="Calibri"/>
                <a:sym typeface="Calibri"/>
              </a:rPr>
              <a:t>d</a:t>
            </a:r>
            <a:r>
              <a:rPr dirty="0">
                <a:latin typeface="Calibri"/>
                <a:ea typeface="Calibri"/>
                <a:cs typeface="Calibri"/>
                <a:sym typeface="Calibri"/>
              </a:rPr>
              <a:t>)</a:t>
            </a:r>
            <a:r>
              <a:rPr dirty="0" err="1"/>
              <a:t>个结点</a:t>
            </a:r>
            <a:endParaRPr dirty="0"/>
          </a:p>
        </p:txBody>
      </p:sp>
      <p:sp>
        <p:nvSpPr>
          <p:cNvPr id="359" name="Shape 359"/>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41</a:t>
            </a:fld>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idx="4294967295"/>
          </p:nvPr>
        </p:nvSpPr>
        <p:spPr>
          <a:xfrm>
            <a:off x="457200" y="274636"/>
            <a:ext cx="8229600" cy="561978"/>
          </a:xfrm>
          <a:prstGeom prst="rect">
            <a:avLst/>
          </a:prstGeom>
        </p:spPr>
        <p:txBody>
          <a:bodyPr/>
          <a:lstStyle/>
          <a:p>
            <a:pPr algn="r" defTabSz="557783">
              <a:defRPr sz="2600"/>
            </a:pPr>
            <a:r>
              <a:t>4.1 </a:t>
            </a:r>
            <a:r>
              <a:rPr>
                <a:latin typeface="宋体"/>
                <a:ea typeface="宋体"/>
                <a:cs typeface="宋体"/>
                <a:sym typeface="宋体"/>
              </a:rPr>
              <a:t>宽度优先搜索</a:t>
            </a:r>
          </a:p>
        </p:txBody>
      </p:sp>
      <p:sp>
        <p:nvSpPr>
          <p:cNvPr id="364" name="Shape 364"/>
          <p:cNvSpPr>
            <a:spLocks noGrp="1"/>
          </p:cNvSpPr>
          <p:nvPr>
            <p:ph type="body" idx="4294967295"/>
          </p:nvPr>
        </p:nvSpPr>
        <p:spPr>
          <a:xfrm>
            <a:off x="457200" y="1257300"/>
            <a:ext cx="8229600" cy="4525963"/>
          </a:xfrm>
          <a:prstGeom prst="rect">
            <a:avLst/>
          </a:prstGeom>
        </p:spPr>
        <p:txBody>
          <a:bodyPr/>
          <a:lstStyle/>
          <a:p>
            <a:pPr>
              <a:buChar char="•"/>
              <a:defRPr>
                <a:latin typeface="宋体"/>
                <a:ea typeface="宋体"/>
                <a:cs typeface="宋体"/>
                <a:sym typeface="宋体"/>
              </a:defRPr>
            </a:pPr>
            <a:r>
              <a:t>宽度优先搜索的时间和空间代价</a:t>
            </a:r>
          </a:p>
          <a:p>
            <a:pPr marL="285750" indent="-285750" algn="r">
              <a:buChar char="–"/>
              <a:defRPr sz="2400">
                <a:latin typeface="宋体"/>
                <a:ea typeface="宋体"/>
                <a:cs typeface="宋体"/>
                <a:sym typeface="宋体"/>
              </a:defRPr>
            </a:pPr>
            <a:r>
              <a:t>假设：每秒生成100万个结点；存储一个结点需要1000字节</a:t>
            </a:r>
          </a:p>
        </p:txBody>
      </p:sp>
      <p:sp>
        <p:nvSpPr>
          <p:cNvPr id="365" name="Shape 365"/>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42</a:t>
            </a:fld>
            <a:endParaRPr/>
          </a:p>
        </p:txBody>
      </p:sp>
      <p:pic>
        <p:nvPicPr>
          <p:cNvPr id="366" name="image22.png"/>
          <p:cNvPicPr>
            <a:picLocks noChangeAspect="1"/>
          </p:cNvPicPr>
          <p:nvPr/>
        </p:nvPicPr>
        <p:blipFill>
          <a:blip r:embed="rId3"/>
          <a:stretch>
            <a:fillRect/>
          </a:stretch>
        </p:blipFill>
        <p:spPr>
          <a:xfrm>
            <a:off x="11906" y="2768350"/>
            <a:ext cx="9120189" cy="3313115"/>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p:cNvSpPr>
          <p:nvPr>
            <p:ph type="title" idx="4294967295"/>
          </p:nvPr>
        </p:nvSpPr>
        <p:spPr>
          <a:xfrm>
            <a:off x="457200" y="274636"/>
            <a:ext cx="8229600" cy="561978"/>
          </a:xfrm>
          <a:prstGeom prst="rect">
            <a:avLst/>
          </a:prstGeom>
        </p:spPr>
        <p:txBody>
          <a:bodyPr/>
          <a:lstStyle/>
          <a:p>
            <a:pPr algn="r" defTabSz="557783">
              <a:defRPr sz="2600"/>
            </a:pPr>
            <a:r>
              <a:t>4.2 </a:t>
            </a:r>
            <a:r>
              <a:rPr>
                <a:latin typeface="宋体"/>
                <a:ea typeface="宋体"/>
                <a:cs typeface="宋体"/>
                <a:sym typeface="宋体"/>
              </a:rPr>
              <a:t>一致代价搜索</a:t>
            </a:r>
          </a:p>
        </p:txBody>
      </p:sp>
      <p:sp>
        <p:nvSpPr>
          <p:cNvPr id="371" name="Shape 371"/>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一致代价搜索</a:t>
            </a:r>
          </a:p>
          <a:p>
            <a:pPr marL="742950" lvl="1" indent="-285750">
              <a:spcBef>
                <a:spcPts val="0"/>
              </a:spcBef>
              <a:defRPr sz="2800">
                <a:latin typeface="宋体"/>
                <a:ea typeface="宋体"/>
                <a:cs typeface="宋体"/>
                <a:sym typeface="宋体"/>
              </a:defRPr>
            </a:pPr>
            <a:r>
              <a:t>扩展路径耗散</a:t>
            </a:r>
            <a:r>
              <a:rPr>
                <a:latin typeface="Calibri"/>
                <a:ea typeface="Calibri"/>
                <a:cs typeface="Calibri"/>
                <a:sym typeface="Calibri"/>
              </a:rPr>
              <a:t>g(n)</a:t>
            </a:r>
            <a:r>
              <a:t>最小的结点</a:t>
            </a:r>
          </a:p>
        </p:txBody>
      </p:sp>
      <p:sp>
        <p:nvSpPr>
          <p:cNvPr id="372" name="Shape 372"/>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43</a:t>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p:cNvSpPr>
          <p:nvPr>
            <p:ph type="title" idx="4294967295"/>
          </p:nvPr>
        </p:nvSpPr>
        <p:spPr>
          <a:xfrm>
            <a:off x="457200" y="274636"/>
            <a:ext cx="8229600" cy="561978"/>
          </a:xfrm>
          <a:prstGeom prst="rect">
            <a:avLst/>
          </a:prstGeom>
        </p:spPr>
        <p:txBody>
          <a:bodyPr/>
          <a:lstStyle/>
          <a:p>
            <a:pPr algn="r" defTabSz="557783">
              <a:defRPr sz="2600"/>
            </a:pPr>
            <a:r>
              <a:t>4.2 </a:t>
            </a:r>
            <a:r>
              <a:rPr>
                <a:latin typeface="宋体"/>
                <a:ea typeface="宋体"/>
                <a:cs typeface="宋体"/>
                <a:sym typeface="宋体"/>
              </a:rPr>
              <a:t>一致代价搜索</a:t>
            </a:r>
          </a:p>
        </p:txBody>
      </p:sp>
      <p:sp>
        <p:nvSpPr>
          <p:cNvPr id="375" name="Shape 375"/>
          <p:cNvSpPr>
            <a:spLocks noGrp="1"/>
          </p:cNvSpPr>
          <p:nvPr>
            <p:ph type="body" idx="4294967295"/>
          </p:nvPr>
        </p:nvSpPr>
        <p:spPr>
          <a:xfrm>
            <a:off x="457200" y="1143000"/>
            <a:ext cx="8229600" cy="4525963"/>
          </a:xfrm>
          <a:prstGeom prst="rect">
            <a:avLst/>
          </a:prstGeom>
        </p:spPr>
        <p:txBody>
          <a:bodyPr/>
          <a:lstStyle>
            <a:lvl1pPr>
              <a:buChar char="•"/>
              <a:defRPr>
                <a:latin typeface="宋体"/>
                <a:ea typeface="宋体"/>
                <a:cs typeface="宋体"/>
                <a:sym typeface="宋体"/>
              </a:defRPr>
            </a:lvl1pPr>
          </a:lstStyle>
          <a:p>
            <a:r>
              <a:t>一致代价搜索</a:t>
            </a:r>
          </a:p>
        </p:txBody>
      </p:sp>
      <p:sp>
        <p:nvSpPr>
          <p:cNvPr id="376" name="Shape 37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44</a:t>
            </a:fld>
            <a:endParaRPr/>
          </a:p>
        </p:txBody>
      </p:sp>
      <p:pic>
        <p:nvPicPr>
          <p:cNvPr id="377" name="image23.png"/>
          <p:cNvPicPr>
            <a:picLocks noChangeAspect="1"/>
          </p:cNvPicPr>
          <p:nvPr/>
        </p:nvPicPr>
        <p:blipFill>
          <a:blip r:embed="rId3"/>
          <a:stretch>
            <a:fillRect/>
          </a:stretch>
        </p:blipFill>
        <p:spPr>
          <a:xfrm>
            <a:off x="131762" y="1698625"/>
            <a:ext cx="8837614" cy="4721225"/>
          </a:xfrm>
          <a:prstGeom prst="rect">
            <a:avLst/>
          </a:prstGeom>
          <a:ln w="12700">
            <a:miter lim="400000"/>
          </a:ln>
        </p:spPr>
      </p:pic>
      <p:pic>
        <p:nvPicPr>
          <p:cNvPr id="378" name="image17.png"/>
          <p:cNvPicPr>
            <a:picLocks noChangeAspect="1"/>
          </p:cNvPicPr>
          <p:nvPr/>
        </p:nvPicPr>
        <p:blipFill>
          <a:blip r:embed="rId4"/>
          <a:stretch>
            <a:fillRect/>
          </a:stretch>
        </p:blipFill>
        <p:spPr>
          <a:xfrm>
            <a:off x="1403350" y="3273425"/>
            <a:ext cx="6553200" cy="288925"/>
          </a:xfrm>
          <a:prstGeom prst="rect">
            <a:avLst/>
          </a:prstGeom>
          <a:ln w="12700">
            <a:miter lim="400000"/>
          </a:ln>
        </p:spPr>
      </p:pic>
      <p:sp>
        <p:nvSpPr>
          <p:cNvPr id="379" name="Shape 379"/>
          <p:cNvSpPr/>
          <p:nvPr/>
        </p:nvSpPr>
        <p:spPr>
          <a:xfrm>
            <a:off x="6961186" y="3276600"/>
            <a:ext cx="995364" cy="287901"/>
          </a:xfrm>
          <a:prstGeom prst="rect">
            <a:avLst/>
          </a:prstGeom>
          <a:solidFill>
            <a:srgbClr val="92D050"/>
          </a:solidFill>
          <a:ln w="12700">
            <a:miter lim="400000"/>
          </a:ln>
          <a:extLst>
            <a:ext uri="{C572A759-6A51-4108-AA02-DFA0A04FC94B}">
              <ma14:wrappingTextBoxFlag xmlns="" xmlns:ma14="http://schemas.microsoft.com/office/mac/drawingml/2011/main" val="1"/>
            </a:ext>
          </a:extLst>
        </p:spPr>
        <p:txBody>
          <a:bodyPr lIns="36000" tIns="36000" rIns="36000" bIns="36000">
            <a:spAutoFit/>
          </a:bodyPr>
          <a:lstStyle/>
          <a:p>
            <a:pPr algn="ctr">
              <a:defRPr sz="1200" b="0">
                <a:solidFill>
                  <a:srgbClr val="FF0000"/>
                </a:solidFill>
                <a:latin typeface="宋体"/>
                <a:ea typeface="宋体"/>
                <a:cs typeface="宋体"/>
                <a:sym typeface="宋体"/>
              </a:defRPr>
            </a:pPr>
            <a:r>
              <a:t>利用</a:t>
            </a:r>
            <a:r>
              <a:rPr b="1">
                <a:latin typeface="+mn-lt"/>
                <a:ea typeface="+mn-ea"/>
                <a:cs typeface="+mn-cs"/>
                <a:sym typeface="Arial"/>
              </a:rPr>
              <a:t>g()</a:t>
            </a:r>
            <a:r>
              <a:t>函数</a:t>
            </a:r>
          </a:p>
        </p:txBody>
      </p:sp>
      <p:pic>
        <p:nvPicPr>
          <p:cNvPr id="380" name="image17.png"/>
          <p:cNvPicPr>
            <a:picLocks noChangeAspect="1"/>
          </p:cNvPicPr>
          <p:nvPr/>
        </p:nvPicPr>
        <p:blipFill>
          <a:blip r:embed="rId4"/>
          <a:stretch>
            <a:fillRect/>
          </a:stretch>
        </p:blipFill>
        <p:spPr>
          <a:xfrm>
            <a:off x="1243464" y="5066024"/>
            <a:ext cx="5474631" cy="241374"/>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p:cNvSpPr>
          <p:nvPr>
            <p:ph type="title" idx="4294967295"/>
          </p:nvPr>
        </p:nvSpPr>
        <p:spPr>
          <a:xfrm>
            <a:off x="457200" y="274636"/>
            <a:ext cx="8229600" cy="561978"/>
          </a:xfrm>
          <a:prstGeom prst="rect">
            <a:avLst/>
          </a:prstGeom>
        </p:spPr>
        <p:txBody>
          <a:bodyPr/>
          <a:lstStyle/>
          <a:p>
            <a:pPr algn="r" defTabSz="557783">
              <a:defRPr sz="2600"/>
            </a:pPr>
            <a:r>
              <a:t>4.2 </a:t>
            </a:r>
            <a:r>
              <a:rPr>
                <a:latin typeface="宋体"/>
                <a:ea typeface="宋体"/>
                <a:cs typeface="宋体"/>
                <a:sym typeface="宋体"/>
              </a:rPr>
              <a:t>一致代价搜索</a:t>
            </a:r>
          </a:p>
        </p:txBody>
      </p:sp>
      <p:sp>
        <p:nvSpPr>
          <p:cNvPr id="385" name="Shape 385"/>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一致代价搜索 </a:t>
            </a:r>
            <a:r>
              <a:rPr>
                <a:latin typeface="Calibri"/>
                <a:ea typeface="Calibri"/>
                <a:cs typeface="Calibri"/>
                <a:sym typeface="Calibri"/>
              </a:rPr>
              <a:t>vs </a:t>
            </a:r>
            <a:r>
              <a:t>宽度优先搜索</a:t>
            </a:r>
          </a:p>
          <a:p>
            <a:pPr marL="742950" lvl="1" indent="-285750">
              <a:spcBef>
                <a:spcPts val="0"/>
              </a:spcBef>
              <a:defRPr sz="2800">
                <a:latin typeface="宋体"/>
                <a:ea typeface="宋体"/>
                <a:cs typeface="宋体"/>
                <a:sym typeface="宋体"/>
              </a:defRPr>
            </a:pPr>
            <a:r>
              <a:t>宽度优先搜索</a:t>
            </a:r>
          </a:p>
          <a:p>
            <a:pPr marL="1143000" lvl="2" indent="-228600">
              <a:spcBef>
                <a:spcPts val="0"/>
              </a:spcBef>
              <a:defRPr sz="2400">
                <a:latin typeface="宋体"/>
                <a:ea typeface="宋体"/>
                <a:cs typeface="宋体"/>
                <a:sym typeface="宋体"/>
              </a:defRPr>
            </a:pPr>
            <a:r>
              <a:t>在</a:t>
            </a:r>
            <a:r>
              <a:rPr>
                <a:solidFill>
                  <a:srgbClr val="FF0000"/>
                </a:solidFill>
              </a:rPr>
              <a:t>结点被扩展生成时</a:t>
            </a:r>
            <a:r>
              <a:t>进行目标测试</a:t>
            </a:r>
          </a:p>
          <a:p>
            <a:pPr marL="742950" lvl="1" indent="-285750">
              <a:spcBef>
                <a:spcPts val="0"/>
              </a:spcBef>
              <a:defRPr sz="2800">
                <a:latin typeface="宋体"/>
                <a:ea typeface="宋体"/>
                <a:cs typeface="宋体"/>
                <a:sym typeface="宋体"/>
              </a:defRPr>
            </a:pPr>
            <a:r>
              <a:t>一致代价搜索</a:t>
            </a:r>
          </a:p>
          <a:p>
            <a:pPr marL="1143000" lvl="2" indent="-228600">
              <a:spcBef>
                <a:spcPts val="0"/>
              </a:spcBef>
              <a:defRPr sz="2400">
                <a:latin typeface="宋体"/>
                <a:ea typeface="宋体"/>
                <a:cs typeface="宋体"/>
                <a:sym typeface="宋体"/>
              </a:defRPr>
            </a:pPr>
            <a:r>
              <a:t>在</a:t>
            </a:r>
            <a:r>
              <a:rPr>
                <a:solidFill>
                  <a:srgbClr val="FF0000"/>
                </a:solidFill>
              </a:rPr>
              <a:t>结点被选择扩展时</a:t>
            </a:r>
            <a:r>
              <a:t>进行目标测试（理由：第一种是生成子结点即检测目标，此时还未把子结点放入边缘集，因此边缘集排序这些子结点还未参与，不知道是否最优，可能次优）</a:t>
            </a:r>
          </a:p>
          <a:p>
            <a:pPr marL="1143000" lvl="2" indent="-228600">
              <a:spcBef>
                <a:spcPts val="0"/>
              </a:spcBef>
              <a:defRPr sz="2400">
                <a:solidFill>
                  <a:srgbClr val="FF0000"/>
                </a:solidFill>
                <a:latin typeface="宋体"/>
                <a:ea typeface="宋体"/>
                <a:cs typeface="宋体"/>
                <a:sym typeface="宋体"/>
              </a:defRPr>
            </a:pPr>
            <a:r>
              <a:t>边缘集的结点可以选择更好的路径(见下页图)</a:t>
            </a:r>
          </a:p>
        </p:txBody>
      </p:sp>
      <p:sp>
        <p:nvSpPr>
          <p:cNvPr id="386" name="Shape 38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 name="image24.png"/>
          <p:cNvPicPr>
            <a:picLocks noChangeAspect="1"/>
          </p:cNvPicPr>
          <p:nvPr/>
        </p:nvPicPr>
        <p:blipFill>
          <a:blip r:embed="rId2"/>
          <a:stretch>
            <a:fillRect/>
          </a:stretch>
        </p:blipFill>
        <p:spPr>
          <a:xfrm>
            <a:off x="5456154" y="3914928"/>
            <a:ext cx="3571877" cy="2855914"/>
          </a:xfrm>
          <a:prstGeom prst="rect">
            <a:avLst/>
          </a:prstGeom>
          <a:ln w="12700">
            <a:miter lim="400000"/>
          </a:ln>
        </p:spPr>
      </p:pic>
      <p:sp>
        <p:nvSpPr>
          <p:cNvPr id="391" name="Shape 391"/>
          <p:cNvSpPr>
            <a:spLocks noGrp="1"/>
          </p:cNvSpPr>
          <p:nvPr>
            <p:ph type="title" idx="4294967295"/>
          </p:nvPr>
        </p:nvSpPr>
        <p:spPr>
          <a:xfrm>
            <a:off x="457200" y="274636"/>
            <a:ext cx="8229600" cy="561978"/>
          </a:xfrm>
          <a:prstGeom prst="rect">
            <a:avLst/>
          </a:prstGeom>
        </p:spPr>
        <p:txBody>
          <a:bodyPr/>
          <a:lstStyle/>
          <a:p>
            <a:pPr algn="r" defTabSz="557783">
              <a:defRPr sz="2600"/>
            </a:pPr>
            <a:r>
              <a:t>4.2 </a:t>
            </a:r>
            <a:r>
              <a:rPr>
                <a:latin typeface="宋体"/>
                <a:ea typeface="宋体"/>
                <a:cs typeface="宋体"/>
                <a:sym typeface="宋体"/>
              </a:rPr>
              <a:t>一致代价搜索</a:t>
            </a:r>
          </a:p>
        </p:txBody>
      </p:sp>
      <p:sp>
        <p:nvSpPr>
          <p:cNvPr id="392" name="Shape 392"/>
          <p:cNvSpPr>
            <a:spLocks noGrp="1"/>
          </p:cNvSpPr>
          <p:nvPr>
            <p:ph type="body" idx="4294967295"/>
          </p:nvPr>
        </p:nvSpPr>
        <p:spPr>
          <a:xfrm>
            <a:off x="52435" y="1166017"/>
            <a:ext cx="8229601" cy="4525966"/>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 </a:t>
            </a:r>
            <a:r>
              <a:t>边缘集的结点可以选择更好的路径</a:t>
            </a:r>
          </a:p>
          <a:p>
            <a:pPr marL="742950" lvl="1" indent="-285750">
              <a:spcBef>
                <a:spcPts val="0"/>
              </a:spcBef>
              <a:defRPr sz="2800">
                <a:latin typeface="宋体"/>
                <a:ea typeface="宋体"/>
                <a:cs typeface="宋体"/>
                <a:sym typeface="宋体"/>
              </a:defRPr>
            </a:pPr>
            <a:r>
              <a:t>初始结点</a:t>
            </a:r>
            <a:r>
              <a:rPr>
                <a:latin typeface="Calibri"/>
                <a:ea typeface="Calibri"/>
                <a:cs typeface="Calibri"/>
                <a:sym typeface="Calibri"/>
              </a:rPr>
              <a:t>S</a:t>
            </a:r>
            <a:r>
              <a:t>，目标结点</a:t>
            </a:r>
            <a:r>
              <a:rPr>
                <a:latin typeface="Calibri"/>
                <a:ea typeface="Calibri"/>
                <a:cs typeface="Calibri"/>
                <a:sym typeface="Calibri"/>
              </a:rPr>
              <a:t>B</a:t>
            </a:r>
          </a:p>
          <a:p>
            <a:pPr marL="1143000" lvl="2" indent="-228600">
              <a:spcBef>
                <a:spcPts val="0"/>
              </a:spcBef>
              <a:defRPr sz="2400">
                <a:latin typeface="宋体"/>
                <a:ea typeface="宋体"/>
                <a:cs typeface="宋体"/>
                <a:sym typeface="宋体"/>
              </a:defRPr>
            </a:pPr>
            <a:r>
              <a:t>扩展</a:t>
            </a:r>
            <a:r>
              <a:rPr>
                <a:latin typeface="Calibri"/>
                <a:ea typeface="Calibri"/>
                <a:cs typeface="Calibri"/>
                <a:sym typeface="Calibri"/>
              </a:rPr>
              <a:t>S</a:t>
            </a:r>
            <a:r>
              <a:t>，检测目标，生成</a:t>
            </a:r>
            <a:r>
              <a:rPr>
                <a:latin typeface="Calibri"/>
                <a:ea typeface="Calibri"/>
                <a:cs typeface="Calibri"/>
                <a:sym typeface="Calibri"/>
              </a:rPr>
              <a:t>R[80]</a:t>
            </a:r>
            <a:r>
              <a:t>、</a:t>
            </a:r>
            <a:r>
              <a:rPr>
                <a:latin typeface="Calibri"/>
                <a:ea typeface="Calibri"/>
                <a:cs typeface="Calibri"/>
                <a:sym typeface="Calibri"/>
              </a:rPr>
              <a:t>F[99]</a:t>
            </a:r>
          </a:p>
          <a:p>
            <a:pPr marL="1143000" lvl="2" indent="-228600">
              <a:spcBef>
                <a:spcPts val="0"/>
              </a:spcBef>
              <a:defRPr sz="2400">
                <a:latin typeface="宋体"/>
                <a:ea typeface="宋体"/>
                <a:cs typeface="宋体"/>
                <a:sym typeface="宋体"/>
              </a:defRPr>
            </a:pPr>
            <a:r>
              <a:t>扩展</a:t>
            </a:r>
            <a:r>
              <a:rPr>
                <a:latin typeface="Calibri"/>
                <a:ea typeface="Calibri"/>
                <a:cs typeface="Calibri"/>
                <a:sym typeface="Calibri"/>
              </a:rPr>
              <a:t>R</a:t>
            </a:r>
            <a:r>
              <a:t>，检测目标，生成</a:t>
            </a:r>
            <a:r>
              <a:rPr>
                <a:latin typeface="Calibri"/>
                <a:ea typeface="Calibri"/>
                <a:cs typeface="Calibri"/>
                <a:sym typeface="Calibri"/>
              </a:rPr>
              <a:t>P[80+97=177]</a:t>
            </a:r>
          </a:p>
          <a:p>
            <a:pPr marL="1143000" lvl="2" indent="-228600">
              <a:spcBef>
                <a:spcPts val="0"/>
              </a:spcBef>
              <a:defRPr sz="2400">
                <a:latin typeface="宋体"/>
                <a:ea typeface="宋体"/>
                <a:cs typeface="宋体"/>
                <a:sym typeface="宋体"/>
              </a:defRPr>
            </a:pPr>
            <a:r>
              <a:t>扩展</a:t>
            </a:r>
            <a:r>
              <a:rPr>
                <a:latin typeface="Calibri"/>
                <a:ea typeface="Calibri"/>
                <a:cs typeface="Calibri"/>
                <a:sym typeface="Calibri"/>
              </a:rPr>
              <a:t>F</a:t>
            </a:r>
            <a:r>
              <a:t>，检测目标，</a:t>
            </a:r>
            <a:r>
              <a:rPr>
                <a:solidFill>
                  <a:srgbClr val="FF0000"/>
                </a:solidFill>
              </a:rPr>
              <a:t>生成</a:t>
            </a:r>
            <a:r>
              <a:rPr>
                <a:solidFill>
                  <a:srgbClr val="FF0000"/>
                </a:solidFill>
                <a:latin typeface="Calibri"/>
                <a:ea typeface="Calibri"/>
                <a:cs typeface="Calibri"/>
                <a:sym typeface="Calibri"/>
              </a:rPr>
              <a:t>B</a:t>
            </a:r>
            <a:r>
              <a:rPr>
                <a:latin typeface="Calibri"/>
                <a:ea typeface="Calibri"/>
                <a:cs typeface="Calibri"/>
                <a:sym typeface="Calibri"/>
              </a:rPr>
              <a:t>[99+211=310]</a:t>
            </a:r>
          </a:p>
          <a:p>
            <a:pPr marL="1143000" lvl="2" indent="-228600">
              <a:spcBef>
                <a:spcPts val="0"/>
              </a:spcBef>
              <a:defRPr sz="2400">
                <a:latin typeface="宋体"/>
                <a:ea typeface="宋体"/>
                <a:cs typeface="宋体"/>
                <a:sym typeface="宋体"/>
              </a:defRPr>
            </a:pPr>
            <a:r>
              <a:t>扩展</a:t>
            </a:r>
            <a:r>
              <a:rPr>
                <a:latin typeface="Calibri"/>
                <a:ea typeface="Calibri"/>
                <a:cs typeface="Calibri"/>
                <a:sym typeface="Calibri"/>
              </a:rPr>
              <a:t>P</a:t>
            </a:r>
            <a:r>
              <a:t>，检测目标，</a:t>
            </a:r>
            <a:r>
              <a:rPr>
                <a:solidFill>
                  <a:srgbClr val="FF0000"/>
                </a:solidFill>
              </a:rPr>
              <a:t>生成</a:t>
            </a:r>
            <a:r>
              <a:rPr>
                <a:solidFill>
                  <a:srgbClr val="FF0000"/>
                </a:solidFill>
                <a:latin typeface="Calibri"/>
                <a:ea typeface="Calibri"/>
                <a:cs typeface="Calibri"/>
                <a:sym typeface="Calibri"/>
              </a:rPr>
              <a:t>B</a:t>
            </a:r>
            <a:r>
              <a:rPr>
                <a:latin typeface="Calibri"/>
                <a:ea typeface="Calibri"/>
                <a:cs typeface="Calibri"/>
                <a:sym typeface="Calibri"/>
              </a:rPr>
              <a:t>[177+101=278]</a:t>
            </a:r>
          </a:p>
          <a:p>
            <a:pPr marL="1600200" lvl="3" indent="-228600">
              <a:spcBef>
                <a:spcPts val="0"/>
              </a:spcBef>
              <a:defRPr sz="2000">
                <a:solidFill>
                  <a:srgbClr val="FF0000"/>
                </a:solidFill>
                <a:latin typeface="宋体"/>
                <a:ea typeface="宋体"/>
                <a:cs typeface="宋体"/>
                <a:sym typeface="宋体"/>
              </a:defRPr>
            </a:pPr>
            <a:r>
              <a:t>更新路径，保留</a:t>
            </a:r>
            <a:r>
              <a:rPr>
                <a:latin typeface="Calibri"/>
                <a:ea typeface="Calibri"/>
                <a:cs typeface="Calibri"/>
                <a:sym typeface="Calibri"/>
              </a:rPr>
              <a:t>B[278]</a:t>
            </a:r>
          </a:p>
          <a:p>
            <a:pPr marL="1143000" lvl="2" indent="-228600">
              <a:spcBef>
                <a:spcPts val="0"/>
              </a:spcBef>
              <a:defRPr sz="2400">
                <a:latin typeface="宋体"/>
                <a:ea typeface="宋体"/>
                <a:cs typeface="宋体"/>
                <a:sym typeface="宋体"/>
              </a:defRPr>
            </a:pPr>
            <a:r>
              <a:t>扩展</a:t>
            </a:r>
            <a:r>
              <a:rPr>
                <a:latin typeface="Calibri"/>
                <a:ea typeface="Calibri"/>
                <a:cs typeface="Calibri"/>
                <a:sym typeface="Calibri"/>
              </a:rPr>
              <a:t>B</a:t>
            </a:r>
            <a:r>
              <a:t>，目标结点，算法结束</a:t>
            </a:r>
          </a:p>
          <a:p>
            <a:pPr marL="1143000" lvl="2" indent="-228600">
              <a:spcBef>
                <a:spcPts val="0"/>
              </a:spcBef>
              <a:defRPr sz="2400">
                <a:latin typeface="宋体"/>
                <a:ea typeface="宋体"/>
                <a:cs typeface="宋体"/>
                <a:sym typeface="宋体"/>
              </a:defRPr>
            </a:pPr>
            <a:r>
              <a:t>结点</a:t>
            </a:r>
            <a:r>
              <a:rPr>
                <a:latin typeface="Calibri"/>
                <a:ea typeface="Calibri"/>
                <a:cs typeface="Calibri"/>
                <a:sym typeface="Calibri"/>
              </a:rPr>
              <a:t>S</a:t>
            </a:r>
            <a:r>
              <a:t>到</a:t>
            </a:r>
            <a:r>
              <a:rPr>
                <a:latin typeface="Calibri"/>
                <a:ea typeface="Calibri"/>
                <a:cs typeface="Calibri"/>
                <a:sym typeface="Calibri"/>
              </a:rPr>
              <a:t>B</a:t>
            </a:r>
            <a:r>
              <a:t>的路径耗散值为</a:t>
            </a:r>
            <a:r>
              <a:rPr>
                <a:latin typeface="Calibri"/>
                <a:ea typeface="Calibri"/>
                <a:cs typeface="Calibri"/>
                <a:sym typeface="Calibri"/>
              </a:rPr>
              <a:t>278</a:t>
            </a:r>
          </a:p>
        </p:txBody>
      </p:sp>
      <p:sp>
        <p:nvSpPr>
          <p:cNvPr id="393" name="Shape 393"/>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46</a:t>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p:cNvSpPr>
          <p:nvPr>
            <p:ph type="title" idx="4294967295"/>
          </p:nvPr>
        </p:nvSpPr>
        <p:spPr>
          <a:xfrm>
            <a:off x="457200" y="274636"/>
            <a:ext cx="8229600" cy="561978"/>
          </a:xfrm>
          <a:prstGeom prst="rect">
            <a:avLst/>
          </a:prstGeom>
        </p:spPr>
        <p:txBody>
          <a:bodyPr/>
          <a:lstStyle/>
          <a:p>
            <a:pPr algn="r" defTabSz="557783">
              <a:defRPr sz="2600"/>
            </a:pPr>
            <a:r>
              <a:t>4.2 </a:t>
            </a:r>
            <a:r>
              <a:rPr>
                <a:latin typeface="宋体"/>
                <a:ea typeface="宋体"/>
                <a:cs typeface="宋体"/>
                <a:sym typeface="宋体"/>
              </a:rPr>
              <a:t>一致代价搜索</a:t>
            </a:r>
          </a:p>
        </p:txBody>
      </p:sp>
      <p:sp>
        <p:nvSpPr>
          <p:cNvPr id="396" name="Shape 396"/>
          <p:cNvSpPr>
            <a:spLocks noGrp="1"/>
          </p:cNvSpPr>
          <p:nvPr>
            <p:ph type="body" idx="4294967295"/>
          </p:nvPr>
        </p:nvSpPr>
        <p:spPr>
          <a:xfrm>
            <a:off x="457200" y="1600200"/>
            <a:ext cx="8229600" cy="4525963"/>
          </a:xfrm>
          <a:prstGeom prst="rect">
            <a:avLst/>
          </a:prstGeom>
        </p:spPr>
        <p:txBody>
          <a:bodyPr/>
          <a:lstStyle/>
          <a:p>
            <a:pPr marL="315468" indent="-315468" defTabSz="841247">
              <a:buChar char="•"/>
              <a:defRPr sz="2900">
                <a:latin typeface="宋体"/>
                <a:ea typeface="宋体"/>
                <a:cs typeface="宋体"/>
                <a:sym typeface="宋体"/>
              </a:defRPr>
            </a:pPr>
            <a:r>
              <a:t>一致代价搜索</a:t>
            </a:r>
          </a:p>
          <a:p>
            <a:pPr marL="683512" lvl="1" indent="-262890" defTabSz="841247">
              <a:spcBef>
                <a:spcPts val="0"/>
              </a:spcBef>
              <a:defRPr sz="2500">
                <a:latin typeface="宋体"/>
                <a:ea typeface="宋体"/>
                <a:cs typeface="宋体"/>
                <a:sym typeface="宋体"/>
              </a:defRPr>
            </a:pPr>
            <a:r>
              <a:t>完备性</a:t>
            </a:r>
          </a:p>
          <a:p>
            <a:pPr marL="1051560" lvl="2" indent="-210311" defTabSz="841247">
              <a:spcBef>
                <a:spcPts val="0"/>
              </a:spcBef>
              <a:defRPr sz="2200">
                <a:latin typeface="宋体"/>
                <a:ea typeface="宋体"/>
                <a:cs typeface="宋体"/>
                <a:sym typeface="宋体"/>
              </a:defRPr>
            </a:pPr>
            <a:r>
              <a:t>若存在耗散值为</a:t>
            </a:r>
            <a:r>
              <a:rPr>
                <a:latin typeface="Calibri"/>
                <a:ea typeface="Calibri"/>
                <a:cs typeface="Calibri"/>
                <a:sym typeface="Calibri"/>
              </a:rPr>
              <a:t>0</a:t>
            </a:r>
            <a:r>
              <a:t>的动作</a:t>
            </a:r>
            <a:r>
              <a:rPr>
                <a:latin typeface="Calibri"/>
                <a:ea typeface="Calibri"/>
                <a:cs typeface="Calibri"/>
                <a:sym typeface="Calibri"/>
              </a:rPr>
              <a:t>NOOP</a:t>
            </a:r>
            <a:r>
              <a:t>，则可能陷入死循环，算法不完备</a:t>
            </a:r>
          </a:p>
          <a:p>
            <a:pPr marL="1051560" lvl="2" indent="-210311" defTabSz="841247">
              <a:spcBef>
                <a:spcPts val="0"/>
              </a:spcBef>
              <a:defRPr sz="2200">
                <a:latin typeface="宋体"/>
                <a:ea typeface="宋体"/>
                <a:cs typeface="宋体"/>
                <a:sym typeface="宋体"/>
              </a:defRPr>
            </a:pPr>
            <a:r>
              <a:t>若</a:t>
            </a:r>
            <a:r>
              <a:rPr>
                <a:latin typeface="Calibri"/>
                <a:ea typeface="Calibri"/>
                <a:cs typeface="Calibri"/>
                <a:sym typeface="Calibri"/>
              </a:rPr>
              <a:t>b</a:t>
            </a:r>
            <a:r>
              <a:t>有限且动作的耗散值均不为</a:t>
            </a:r>
            <a:r>
              <a:rPr>
                <a:latin typeface="Calibri"/>
                <a:ea typeface="Calibri"/>
                <a:cs typeface="Calibri"/>
                <a:sym typeface="Calibri"/>
              </a:rPr>
              <a:t>0</a:t>
            </a:r>
            <a:r>
              <a:t>，则算法完备</a:t>
            </a:r>
          </a:p>
          <a:p>
            <a:pPr marL="683512" lvl="1" indent="-262890" defTabSz="841247">
              <a:spcBef>
                <a:spcPts val="0"/>
              </a:spcBef>
              <a:defRPr sz="2500">
                <a:latin typeface="宋体"/>
                <a:ea typeface="宋体"/>
                <a:cs typeface="宋体"/>
                <a:sym typeface="宋体"/>
              </a:defRPr>
            </a:pPr>
            <a:r>
              <a:t>最优性：最优，</a:t>
            </a:r>
            <a:r>
              <a:rPr>
                <a:latin typeface="Calibri"/>
                <a:ea typeface="Calibri"/>
                <a:cs typeface="Calibri"/>
                <a:sym typeface="Calibri"/>
              </a:rPr>
              <a:t>C*</a:t>
            </a:r>
            <a:r>
              <a:t>表示最优解路径的耗散值</a:t>
            </a:r>
          </a:p>
          <a:p>
            <a:pPr marL="683512" lvl="1" indent="-262890" defTabSz="841247">
              <a:spcBef>
                <a:spcPts val="0"/>
              </a:spcBef>
              <a:defRPr sz="2500">
                <a:latin typeface="宋体"/>
                <a:ea typeface="宋体"/>
                <a:cs typeface="宋体"/>
                <a:sym typeface="宋体"/>
              </a:defRPr>
            </a:pPr>
            <a:r>
              <a:t>时间复杂度</a:t>
            </a:r>
          </a:p>
          <a:p>
            <a:pPr marL="1051560" lvl="2" indent="-210311" defTabSz="841247">
              <a:spcBef>
                <a:spcPts val="0"/>
              </a:spcBef>
              <a:defRPr sz="2200">
                <a:latin typeface="宋体"/>
                <a:ea typeface="宋体"/>
                <a:cs typeface="宋体"/>
                <a:sym typeface="宋体"/>
              </a:defRPr>
            </a:pPr>
            <a:r>
              <a:t>一致代价搜索</a:t>
            </a:r>
            <a:r>
              <a:rPr>
                <a:latin typeface="Calibri"/>
                <a:ea typeface="Calibri"/>
                <a:cs typeface="Calibri"/>
                <a:sym typeface="Calibri"/>
              </a:rPr>
              <a:t>&gt;</a:t>
            </a:r>
            <a:r>
              <a:t>宽度优先搜索</a:t>
            </a:r>
          </a:p>
          <a:p>
            <a:pPr marL="683512" lvl="1" indent="-262890" defTabSz="841247">
              <a:spcBef>
                <a:spcPts val="0"/>
              </a:spcBef>
              <a:defRPr sz="2500">
                <a:latin typeface="宋体"/>
                <a:ea typeface="宋体"/>
                <a:cs typeface="宋体"/>
                <a:sym typeface="宋体"/>
              </a:defRPr>
            </a:pPr>
            <a:r>
              <a:t>当动作耗散值相同时，除了目标测试的时间点不同之外，一致代价搜索退化为宽度优先搜索</a:t>
            </a:r>
          </a:p>
        </p:txBody>
      </p:sp>
      <p:sp>
        <p:nvSpPr>
          <p:cNvPr id="397" name="Shape 397"/>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47</a:t>
            </a:fld>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p:cNvSpPr>
          <p:nvPr>
            <p:ph type="title" idx="4294967295"/>
          </p:nvPr>
        </p:nvSpPr>
        <p:spPr>
          <a:xfrm>
            <a:off x="457200" y="274636"/>
            <a:ext cx="8229600" cy="561978"/>
          </a:xfrm>
          <a:prstGeom prst="rect">
            <a:avLst/>
          </a:prstGeom>
        </p:spPr>
        <p:txBody>
          <a:bodyPr/>
          <a:lstStyle/>
          <a:p>
            <a:pPr algn="r" defTabSz="557783">
              <a:defRPr sz="2600"/>
            </a:pPr>
            <a:r>
              <a:t>4.3 </a:t>
            </a:r>
            <a:r>
              <a:rPr>
                <a:latin typeface="宋体"/>
                <a:ea typeface="宋体"/>
                <a:cs typeface="宋体"/>
                <a:sym typeface="宋体"/>
              </a:rPr>
              <a:t>深度优先搜索</a:t>
            </a:r>
          </a:p>
        </p:txBody>
      </p:sp>
      <p:sp>
        <p:nvSpPr>
          <p:cNvPr id="402" name="Shape 402"/>
          <p:cNvSpPr>
            <a:spLocks noGrp="1"/>
          </p:cNvSpPr>
          <p:nvPr>
            <p:ph type="body" idx="4294967295"/>
          </p:nvPr>
        </p:nvSpPr>
        <p:spPr>
          <a:xfrm>
            <a:off x="420687" y="986916"/>
            <a:ext cx="8229601" cy="4525965"/>
          </a:xfrm>
          <a:prstGeom prst="rect">
            <a:avLst/>
          </a:prstGeom>
        </p:spPr>
        <p:txBody>
          <a:bodyPr/>
          <a:lstStyle>
            <a:lvl1pPr>
              <a:buChar char="•"/>
              <a:defRPr>
                <a:latin typeface="宋体"/>
                <a:ea typeface="宋体"/>
                <a:cs typeface="宋体"/>
                <a:sym typeface="宋体"/>
              </a:defRPr>
            </a:lvl1pPr>
          </a:lstStyle>
          <a:p>
            <a:r>
              <a:t>深度优先搜索</a:t>
            </a:r>
          </a:p>
        </p:txBody>
      </p:sp>
      <p:sp>
        <p:nvSpPr>
          <p:cNvPr id="403" name="Shape 403"/>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48</a:t>
            </a:fld>
            <a:endParaRPr/>
          </a:p>
        </p:txBody>
      </p:sp>
      <p:pic>
        <p:nvPicPr>
          <p:cNvPr id="404" name="image25.png"/>
          <p:cNvPicPr>
            <a:picLocks noChangeAspect="1"/>
          </p:cNvPicPr>
          <p:nvPr/>
        </p:nvPicPr>
        <p:blipFill>
          <a:blip r:embed="rId2"/>
          <a:stretch>
            <a:fillRect/>
          </a:stretch>
        </p:blipFill>
        <p:spPr>
          <a:xfrm>
            <a:off x="-12700" y="1617868"/>
            <a:ext cx="9169401" cy="4754565"/>
          </a:xfrm>
          <a:prstGeom prst="rect">
            <a:avLst/>
          </a:prstGeom>
          <a:ln w="12700">
            <a:miter lim="400000"/>
          </a:ln>
        </p:spPr>
      </p:pic>
      <p:sp>
        <p:nvSpPr>
          <p:cNvPr id="405" name="Shape 405"/>
          <p:cNvSpPr/>
          <p:nvPr/>
        </p:nvSpPr>
        <p:spPr>
          <a:xfrm>
            <a:off x="1127461" y="1846654"/>
            <a:ext cx="935039" cy="293954"/>
          </a:xfrm>
          <a:prstGeom prst="rect">
            <a:avLst/>
          </a:prstGeom>
          <a:solidFill>
            <a:srgbClr val="92D050"/>
          </a:solidFill>
          <a:ln w="12700">
            <a:miter lim="400000"/>
          </a:ln>
          <a:extLst>
            <a:ext uri="{C572A759-6A51-4108-AA02-DFA0A04FC94B}">
              <ma14:wrappingTextBoxFlag xmlns="" xmlns:ma14="http://schemas.microsoft.com/office/mac/drawingml/2011/main" val="1"/>
            </a:ext>
          </a:extLst>
        </p:spPr>
        <p:txBody>
          <a:bodyPr lIns="36000" tIns="36000" rIns="36000" bIns="36000">
            <a:spAutoFit/>
          </a:bodyPr>
          <a:lstStyle>
            <a:lvl1pPr algn="r">
              <a:defRPr>
                <a:solidFill>
                  <a:srgbClr val="FF0000"/>
                </a:solidFill>
                <a:latin typeface="+mn-lt"/>
                <a:ea typeface="+mn-ea"/>
                <a:cs typeface="+mn-cs"/>
                <a:sym typeface="Arial"/>
              </a:defRPr>
            </a:lvl1pPr>
          </a:lstStyle>
          <a:p>
            <a:r>
              <a:rPr dirty="0"/>
              <a:t>DEPTH</a:t>
            </a:r>
          </a:p>
        </p:txBody>
      </p:sp>
      <p:sp>
        <p:nvSpPr>
          <p:cNvPr id="406" name="Shape 406"/>
          <p:cNvSpPr/>
          <p:nvPr/>
        </p:nvSpPr>
        <p:spPr>
          <a:xfrm>
            <a:off x="1641475" y="2774885"/>
            <a:ext cx="576263" cy="293953"/>
          </a:xfrm>
          <a:prstGeom prst="rect">
            <a:avLst/>
          </a:prstGeom>
          <a:solidFill>
            <a:srgbClr val="92D050"/>
          </a:solidFill>
          <a:ln w="12700">
            <a:miter lim="400000"/>
          </a:ln>
          <a:extLst>
            <a:ext uri="{C572A759-6A51-4108-AA02-DFA0A04FC94B}">
              <ma14:wrappingTextBoxFlag xmlns="" xmlns:ma14="http://schemas.microsoft.com/office/mac/drawingml/2011/main" val="1"/>
            </a:ext>
          </a:extLst>
        </p:spPr>
        <p:txBody>
          <a:bodyPr lIns="36000" tIns="36000" rIns="36000" bIns="36000">
            <a:spAutoFit/>
          </a:bodyPr>
          <a:lstStyle>
            <a:lvl1pPr algn="r">
              <a:defRPr>
                <a:solidFill>
                  <a:srgbClr val="FF0000"/>
                </a:solidFill>
                <a:latin typeface="+mn-lt"/>
                <a:ea typeface="+mn-ea"/>
                <a:cs typeface="+mn-cs"/>
                <a:sym typeface="Arial"/>
              </a:defRPr>
            </a:lvl1pPr>
          </a:lstStyle>
          <a:p>
            <a:r>
              <a:t>LIFO</a:t>
            </a:r>
          </a:p>
        </p:txBody>
      </p:sp>
      <p:sp>
        <p:nvSpPr>
          <p:cNvPr id="407" name="Shape 407"/>
          <p:cNvSpPr/>
          <p:nvPr/>
        </p:nvSpPr>
        <p:spPr>
          <a:xfrm>
            <a:off x="4550985" y="6005534"/>
            <a:ext cx="504828" cy="351401"/>
          </a:xfrm>
          <a:prstGeom prst="rect">
            <a:avLst/>
          </a:prstGeom>
          <a:solidFill>
            <a:srgbClr val="92D050"/>
          </a:solidFill>
          <a:ln w="12700">
            <a:miter lim="400000"/>
          </a:ln>
          <a:extLst>
            <a:ext uri="{C572A759-6A51-4108-AA02-DFA0A04FC94B}">
              <ma14:wrappingTextBoxFlag xmlns="" xmlns:ma14="http://schemas.microsoft.com/office/mac/drawingml/2011/main" val="1"/>
            </a:ext>
          </a:extLst>
        </p:spPr>
        <p:txBody>
          <a:bodyPr lIns="36000" tIns="36000" rIns="36000" bIns="36000">
            <a:spAutoFit/>
          </a:bodyPr>
          <a:lstStyle>
            <a:lvl1pPr algn="ctr">
              <a:defRPr b="0">
                <a:solidFill>
                  <a:srgbClr val="FF0000"/>
                </a:solidFill>
                <a:latin typeface="宋体"/>
                <a:ea typeface="宋体"/>
                <a:cs typeface="宋体"/>
                <a:sym typeface="宋体"/>
              </a:defRPr>
            </a:lvl1pPr>
          </a:lstStyle>
          <a:p>
            <a:r>
              <a:rPr dirty="0" err="1"/>
              <a:t>深度</a:t>
            </a:r>
            <a:endParaRPr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p:cNvSpPr>
          <p:nvPr>
            <p:ph type="sldNum" sz="quarter" idx="4294967295"/>
          </p:nvPr>
        </p:nvSpPr>
        <p:spPr>
          <a:xfrm>
            <a:off x="8236336" y="6302691"/>
            <a:ext cx="450462" cy="472439"/>
          </a:xfrm>
          <a:prstGeom prst="rect">
            <a:avLst/>
          </a:prstGeom>
          <a:extLst>
            <a:ext uri="{C572A759-6A51-4108-AA02-DFA0A04FC94B}">
              <ma14:wrappingTextBoxFlag xmlns="" xmlns:ma14="http://schemas.microsoft.com/office/mac/drawingml/2011/main" val="1"/>
            </a:ext>
          </a:extLst>
        </p:spPr>
        <p:txBody>
          <a:bodyPr/>
          <a:lstStyle>
            <a:lvl1pPr algn="r">
              <a:defRPr sz="2600" b="0">
                <a:latin typeface="Calibri"/>
                <a:ea typeface="Calibri"/>
                <a:cs typeface="Calibri"/>
                <a:sym typeface="Calibri"/>
              </a:defRPr>
            </a:lvl1pPr>
          </a:lstStyle>
          <a:p>
            <a:fld id="{86CB4B4D-7CA3-9044-876B-883B54F8677D}" type="slidenum">
              <a:t>49</a:t>
            </a:fld>
            <a:endParaRPr/>
          </a:p>
        </p:txBody>
      </p:sp>
      <p:pic>
        <p:nvPicPr>
          <p:cNvPr id="410" name="image4.jpeg"/>
          <p:cNvPicPr>
            <a:picLocks noChangeAspect="1"/>
          </p:cNvPicPr>
          <p:nvPr/>
        </p:nvPicPr>
        <p:blipFill>
          <a:blip r:embed="rId2"/>
          <a:stretch>
            <a:fillRect/>
          </a:stretch>
        </p:blipFill>
        <p:spPr>
          <a:xfrm>
            <a:off x="559339" y="0"/>
            <a:ext cx="8025322" cy="685800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idx="4294967295"/>
          </p:nvPr>
        </p:nvSpPr>
        <p:spPr>
          <a:xfrm>
            <a:off x="457200" y="274636"/>
            <a:ext cx="8229600" cy="561978"/>
          </a:xfrm>
          <a:prstGeom prst="rect">
            <a:avLst/>
          </a:prstGeom>
        </p:spPr>
        <p:txBody>
          <a:bodyPr/>
          <a:lstStyle/>
          <a:p>
            <a:pPr algn="r" defTabSz="557783">
              <a:defRPr sz="2600"/>
            </a:pPr>
            <a:r>
              <a:t>1. </a:t>
            </a:r>
            <a:r>
              <a:rPr>
                <a:latin typeface="宋体"/>
                <a:ea typeface="宋体"/>
                <a:cs typeface="宋体"/>
                <a:sym typeface="宋体"/>
              </a:rPr>
              <a:t>问题求解</a:t>
            </a:r>
            <a:r>
              <a:t>Agent</a:t>
            </a:r>
          </a:p>
        </p:txBody>
      </p:sp>
      <p:sp>
        <p:nvSpPr>
          <p:cNvPr id="159" name="Shape 159"/>
          <p:cNvSpPr>
            <a:spLocks noGrp="1"/>
          </p:cNvSpPr>
          <p:nvPr>
            <p:ph type="body" idx="4294967295"/>
          </p:nvPr>
        </p:nvSpPr>
        <p:spPr>
          <a:xfrm>
            <a:off x="457200" y="1600200"/>
            <a:ext cx="8229600" cy="4525963"/>
          </a:xfrm>
          <a:prstGeom prst="rect">
            <a:avLst/>
          </a:prstGeom>
        </p:spPr>
        <p:txBody>
          <a:bodyPr/>
          <a:lstStyle/>
          <a:p>
            <a:pPr marL="322324" indent="-322324" defTabSz="859536">
              <a:buChar char="•"/>
              <a:defRPr sz="3000">
                <a:latin typeface="宋体"/>
                <a:ea typeface="宋体"/>
                <a:cs typeface="宋体"/>
                <a:sym typeface="宋体"/>
              </a:defRPr>
            </a:pPr>
            <a:r>
              <a:t>良定义的问题及解</a:t>
            </a:r>
          </a:p>
          <a:p>
            <a:pPr marL="698373" lvl="1" indent="-268604" defTabSz="859536">
              <a:spcBef>
                <a:spcPts val="0"/>
              </a:spcBef>
              <a:defRPr sz="2600">
                <a:latin typeface="宋体"/>
                <a:ea typeface="宋体"/>
                <a:cs typeface="宋体"/>
                <a:sym typeface="宋体"/>
              </a:defRPr>
            </a:pPr>
            <a:r>
              <a:t>问题的形式化描述：</a:t>
            </a:r>
          </a:p>
          <a:p>
            <a:pPr marL="1074419" lvl="2" indent="-214883" defTabSz="859536">
              <a:spcBef>
                <a:spcPts val="0"/>
              </a:spcBef>
              <a:defRPr sz="2200"/>
            </a:pPr>
            <a:r>
              <a:t>Agent</a:t>
            </a:r>
            <a:r>
              <a:rPr>
                <a:latin typeface="宋体"/>
                <a:ea typeface="宋体"/>
                <a:cs typeface="宋体"/>
                <a:sym typeface="宋体"/>
              </a:rPr>
              <a:t>的初始状态</a:t>
            </a:r>
            <a:r>
              <a:t>Init		//</a:t>
            </a:r>
            <a:r>
              <a:rPr>
                <a:latin typeface="宋体"/>
                <a:ea typeface="宋体"/>
                <a:cs typeface="宋体"/>
                <a:sym typeface="宋体"/>
              </a:rPr>
              <a:t>初始状态</a:t>
            </a:r>
          </a:p>
          <a:p>
            <a:pPr marL="1074419" lvl="2" indent="-214883" defTabSz="859536">
              <a:spcBef>
                <a:spcPts val="0"/>
              </a:spcBef>
              <a:defRPr sz="2200"/>
            </a:pPr>
            <a:r>
              <a:t>Agent</a:t>
            </a:r>
            <a:r>
              <a:rPr>
                <a:latin typeface="宋体"/>
                <a:ea typeface="宋体"/>
                <a:cs typeface="宋体"/>
                <a:sym typeface="宋体"/>
              </a:rPr>
              <a:t>的可能动作</a:t>
            </a:r>
            <a:r>
              <a:t>Action(s)		//</a:t>
            </a:r>
            <a:r>
              <a:rPr>
                <a:latin typeface="宋体"/>
                <a:ea typeface="宋体"/>
                <a:cs typeface="宋体"/>
                <a:sym typeface="宋体"/>
              </a:rPr>
              <a:t>候选动作集</a:t>
            </a:r>
          </a:p>
          <a:p>
            <a:pPr marL="1074419" lvl="2" indent="-214883" defTabSz="859536">
              <a:spcBef>
                <a:spcPts val="0"/>
              </a:spcBef>
              <a:defRPr sz="2200">
                <a:latin typeface="宋体"/>
                <a:ea typeface="宋体"/>
                <a:cs typeface="宋体"/>
                <a:sym typeface="宋体"/>
              </a:defRPr>
            </a:pPr>
            <a:r>
              <a:t>转移模型</a:t>
            </a:r>
            <a:r>
              <a:rPr>
                <a:latin typeface="Calibri"/>
                <a:ea typeface="Calibri"/>
                <a:cs typeface="Calibri"/>
                <a:sym typeface="Calibri"/>
              </a:rPr>
              <a:t>Result(s,a)			//</a:t>
            </a:r>
            <a:r>
              <a:t>状态转移函数</a:t>
            </a:r>
          </a:p>
          <a:p>
            <a:pPr marL="1074419" lvl="2" indent="-214883" defTabSz="859536">
              <a:spcBef>
                <a:spcPts val="0"/>
              </a:spcBef>
              <a:defRPr sz="2200">
                <a:latin typeface="宋体"/>
                <a:ea typeface="宋体"/>
                <a:cs typeface="宋体"/>
                <a:sym typeface="宋体"/>
              </a:defRPr>
            </a:pPr>
            <a:r>
              <a:t>目标测试函数</a:t>
            </a:r>
            <a:r>
              <a:rPr>
                <a:latin typeface="Calibri"/>
                <a:ea typeface="Calibri"/>
                <a:cs typeface="Calibri"/>
                <a:sym typeface="Calibri"/>
              </a:rPr>
              <a:t>			//</a:t>
            </a:r>
            <a:r>
              <a:t>目标条件</a:t>
            </a:r>
          </a:p>
          <a:p>
            <a:pPr marL="1074419" lvl="2" indent="-214883" defTabSz="859536">
              <a:spcBef>
                <a:spcPts val="0"/>
              </a:spcBef>
              <a:defRPr sz="2200">
                <a:latin typeface="宋体"/>
                <a:ea typeface="宋体"/>
                <a:cs typeface="宋体"/>
                <a:sym typeface="宋体"/>
              </a:defRPr>
            </a:pPr>
            <a:r>
              <a:t>路径耗散函数（边加权）</a:t>
            </a:r>
            <a:r>
              <a:rPr>
                <a:latin typeface="Calibri"/>
                <a:ea typeface="Calibri"/>
                <a:cs typeface="Calibri"/>
                <a:sym typeface="Calibri"/>
              </a:rPr>
              <a:t>		//</a:t>
            </a:r>
            <a:r>
              <a:t>评价函数</a:t>
            </a:r>
          </a:p>
          <a:p>
            <a:pPr marL="698373" lvl="1" indent="-268604" defTabSz="859536">
              <a:spcBef>
                <a:spcPts val="0"/>
              </a:spcBef>
              <a:defRPr sz="2600">
                <a:latin typeface="宋体"/>
                <a:ea typeface="宋体"/>
                <a:cs typeface="宋体"/>
                <a:sym typeface="宋体"/>
              </a:defRPr>
            </a:pPr>
            <a:r>
              <a:t>问题的解：从初始状态到目标状态的动作序列</a:t>
            </a:r>
          </a:p>
          <a:p>
            <a:pPr marL="1074419" lvl="2" indent="-214883" defTabSz="859536">
              <a:spcBef>
                <a:spcPts val="0"/>
              </a:spcBef>
              <a:defRPr sz="2200">
                <a:latin typeface="宋体"/>
                <a:ea typeface="宋体"/>
                <a:cs typeface="宋体"/>
                <a:sym typeface="宋体"/>
              </a:defRPr>
            </a:pPr>
            <a:r>
              <a:t>解的质量由路径耗散函数度量</a:t>
            </a:r>
          </a:p>
          <a:p>
            <a:pPr marL="1074419" lvl="2" indent="-214883" defTabSz="859536">
              <a:spcBef>
                <a:spcPts val="0"/>
              </a:spcBef>
              <a:defRPr sz="2200">
                <a:latin typeface="宋体"/>
                <a:ea typeface="宋体"/>
                <a:cs typeface="宋体"/>
                <a:sym typeface="宋体"/>
              </a:defRPr>
            </a:pPr>
            <a:r>
              <a:t>具有最小路径耗散值的解即为最优解</a:t>
            </a:r>
          </a:p>
        </p:txBody>
      </p:sp>
      <p:sp>
        <p:nvSpPr>
          <p:cNvPr id="160" name="Shape 160"/>
          <p:cNvSpPr>
            <a:spLocks noGrp="1"/>
          </p:cNvSpPr>
          <p:nvPr>
            <p:ph type="sldNum" sz="quarter" idx="4294967295"/>
          </p:nvPr>
        </p:nvSpPr>
        <p:spPr>
          <a:xfrm>
            <a:off x="8344534" y="6258242"/>
            <a:ext cx="342264"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p:cNvSpPr>
          <p:nvPr>
            <p:ph type="title" idx="4294967295"/>
          </p:nvPr>
        </p:nvSpPr>
        <p:spPr>
          <a:xfrm>
            <a:off x="457200" y="274636"/>
            <a:ext cx="8229600" cy="561978"/>
          </a:xfrm>
          <a:prstGeom prst="rect">
            <a:avLst/>
          </a:prstGeom>
        </p:spPr>
        <p:txBody>
          <a:bodyPr/>
          <a:lstStyle/>
          <a:p>
            <a:pPr algn="r" defTabSz="557783">
              <a:defRPr sz="2600"/>
            </a:pPr>
            <a:r>
              <a:t>4.3 </a:t>
            </a:r>
            <a:r>
              <a:rPr>
                <a:latin typeface="宋体"/>
                <a:ea typeface="宋体"/>
                <a:cs typeface="宋体"/>
                <a:sym typeface="宋体"/>
              </a:rPr>
              <a:t>深度优先搜索</a:t>
            </a:r>
          </a:p>
        </p:txBody>
      </p:sp>
      <p:sp>
        <p:nvSpPr>
          <p:cNvPr id="413" name="Shape 413"/>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深度优先搜索</a:t>
            </a:r>
          </a:p>
          <a:p>
            <a:pPr marL="742950" lvl="1" indent="-285750">
              <a:spcBef>
                <a:spcPts val="0"/>
              </a:spcBef>
              <a:defRPr sz="2800">
                <a:latin typeface="宋体"/>
                <a:ea typeface="宋体"/>
                <a:cs typeface="宋体"/>
                <a:sym typeface="宋体"/>
              </a:defRPr>
            </a:pPr>
            <a:r>
              <a:t>完备性</a:t>
            </a:r>
          </a:p>
          <a:p>
            <a:pPr marL="1143000" lvl="2" indent="-228600">
              <a:spcBef>
                <a:spcPts val="0"/>
              </a:spcBef>
              <a:defRPr sz="2400">
                <a:latin typeface="宋体"/>
                <a:ea typeface="宋体"/>
                <a:cs typeface="宋体"/>
                <a:sym typeface="宋体"/>
              </a:defRPr>
            </a:pPr>
            <a:r>
              <a:t>有限状态空间上的图搜索，算法完备</a:t>
            </a:r>
          </a:p>
          <a:p>
            <a:pPr marL="1143000" lvl="2" indent="-228600">
              <a:spcBef>
                <a:spcPts val="0"/>
              </a:spcBef>
              <a:defRPr sz="2400">
                <a:latin typeface="宋体"/>
                <a:ea typeface="宋体"/>
                <a:cs typeface="宋体"/>
                <a:sym typeface="宋体"/>
              </a:defRPr>
            </a:pPr>
            <a:r>
              <a:t>树搜索，算法不完备，可能陷入死循环</a:t>
            </a:r>
          </a:p>
          <a:p>
            <a:pPr marL="1143000" lvl="2" indent="-228600">
              <a:spcBef>
                <a:spcPts val="0"/>
              </a:spcBef>
              <a:defRPr sz="2400">
                <a:latin typeface="宋体"/>
                <a:ea typeface="宋体"/>
                <a:cs typeface="宋体"/>
                <a:sym typeface="宋体"/>
              </a:defRPr>
            </a:pPr>
            <a:r>
              <a:t>无限状态空间上的图搜索，算法不完备，可能存在无限且无法到达目标结点的路径</a:t>
            </a:r>
          </a:p>
          <a:p>
            <a:pPr marL="1600200" lvl="3" indent="-228600">
              <a:spcBef>
                <a:spcPts val="0"/>
              </a:spcBef>
              <a:defRPr sz="2000">
                <a:latin typeface="宋体"/>
                <a:ea typeface="宋体"/>
                <a:cs typeface="宋体"/>
                <a:sym typeface="宋体"/>
              </a:defRPr>
            </a:pPr>
            <a:r>
              <a:t>例：</a:t>
            </a:r>
            <a:r>
              <a:rPr>
                <a:latin typeface="Calibri"/>
                <a:ea typeface="Calibri"/>
                <a:cs typeface="Calibri"/>
                <a:sym typeface="Calibri"/>
              </a:rPr>
              <a:t>Donald Knuth</a:t>
            </a:r>
            <a:r>
              <a:t>猜想，一直执行阶乘动作</a:t>
            </a:r>
          </a:p>
          <a:p>
            <a:pPr marL="742950" lvl="1" indent="-285750">
              <a:spcBef>
                <a:spcPts val="0"/>
              </a:spcBef>
              <a:defRPr sz="2800">
                <a:latin typeface="宋体"/>
                <a:ea typeface="宋体"/>
                <a:cs typeface="宋体"/>
                <a:sym typeface="宋体"/>
              </a:defRPr>
            </a:pPr>
            <a:r>
              <a:t>最优性：非最优</a:t>
            </a:r>
          </a:p>
        </p:txBody>
      </p:sp>
      <p:sp>
        <p:nvSpPr>
          <p:cNvPr id="414" name="Shape 414"/>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50</a:t>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p:cNvSpPr>
          <p:nvPr>
            <p:ph type="title" idx="4294967295"/>
          </p:nvPr>
        </p:nvSpPr>
        <p:spPr>
          <a:xfrm>
            <a:off x="457200" y="274636"/>
            <a:ext cx="8229600" cy="561978"/>
          </a:xfrm>
          <a:prstGeom prst="rect">
            <a:avLst/>
          </a:prstGeom>
        </p:spPr>
        <p:txBody>
          <a:bodyPr/>
          <a:lstStyle/>
          <a:p>
            <a:pPr algn="r" defTabSz="557783">
              <a:defRPr sz="2600"/>
            </a:pPr>
            <a:r>
              <a:t>4.3 </a:t>
            </a:r>
            <a:r>
              <a:rPr>
                <a:latin typeface="宋体"/>
                <a:ea typeface="宋体"/>
                <a:cs typeface="宋体"/>
                <a:sym typeface="宋体"/>
              </a:rPr>
              <a:t>深度优先搜索</a:t>
            </a:r>
          </a:p>
        </p:txBody>
      </p:sp>
      <p:sp>
        <p:nvSpPr>
          <p:cNvPr id="419" name="Shape 419"/>
          <p:cNvSpPr>
            <a:spLocks noGrp="1"/>
          </p:cNvSpPr>
          <p:nvPr>
            <p:ph type="body" idx="4294967295"/>
          </p:nvPr>
        </p:nvSpPr>
        <p:spPr>
          <a:xfrm>
            <a:off x="368300" y="1268713"/>
            <a:ext cx="8229600" cy="4933650"/>
          </a:xfrm>
          <a:prstGeom prst="rect">
            <a:avLst/>
          </a:prstGeom>
        </p:spPr>
        <p:txBody>
          <a:bodyPr/>
          <a:lstStyle/>
          <a:p>
            <a:pPr marL="329184" indent="-329184" defTabSz="877822">
              <a:buChar char="•"/>
              <a:defRPr sz="3000">
                <a:latin typeface="宋体"/>
                <a:ea typeface="宋体"/>
                <a:cs typeface="宋体"/>
                <a:sym typeface="宋体"/>
              </a:defRPr>
            </a:pPr>
            <a:r>
              <a:t>深度优先搜索</a:t>
            </a:r>
          </a:p>
          <a:p>
            <a:pPr marL="713230" lvl="1" indent="-274319" defTabSz="877822">
              <a:spcBef>
                <a:spcPts val="0"/>
              </a:spcBef>
              <a:defRPr sz="2600">
                <a:latin typeface="宋体"/>
                <a:ea typeface="宋体"/>
                <a:cs typeface="宋体"/>
                <a:sym typeface="宋体"/>
              </a:defRPr>
            </a:pPr>
            <a:r>
              <a:t>时间复杂度</a:t>
            </a:r>
          </a:p>
          <a:p>
            <a:pPr marL="1097280" lvl="2" indent="-219455" defTabSz="877822">
              <a:spcBef>
                <a:spcPts val="0"/>
              </a:spcBef>
              <a:defRPr sz="2300">
                <a:latin typeface="宋体"/>
                <a:ea typeface="宋体"/>
                <a:cs typeface="宋体"/>
                <a:sym typeface="宋体"/>
              </a:defRPr>
            </a:pPr>
            <a:r>
              <a:t>树搜索，最多生成</a:t>
            </a:r>
            <a:r>
              <a:rPr>
                <a:latin typeface="Calibri"/>
                <a:ea typeface="Calibri"/>
                <a:cs typeface="Calibri"/>
                <a:sym typeface="Calibri"/>
              </a:rPr>
              <a:t>O(b</a:t>
            </a:r>
            <a:r>
              <a:rPr baseline="29916">
                <a:latin typeface="Calibri"/>
                <a:ea typeface="Calibri"/>
                <a:cs typeface="Calibri"/>
                <a:sym typeface="Calibri"/>
              </a:rPr>
              <a:t>m</a:t>
            </a:r>
            <a:r>
              <a:rPr>
                <a:latin typeface="Calibri"/>
                <a:ea typeface="Calibri"/>
                <a:cs typeface="Calibri"/>
                <a:sym typeface="Calibri"/>
              </a:rPr>
              <a:t>)</a:t>
            </a:r>
            <a:r>
              <a:t>个结点，</a:t>
            </a:r>
            <a:r>
              <a:rPr>
                <a:latin typeface="Calibri"/>
                <a:ea typeface="Calibri"/>
                <a:cs typeface="Calibri"/>
                <a:sym typeface="Calibri"/>
              </a:rPr>
              <a:t>m(</a:t>
            </a:r>
            <a:r>
              <a:t>任一结点的最大深度)可能是无限的</a:t>
            </a:r>
          </a:p>
          <a:p>
            <a:pPr marL="713230" lvl="1" indent="-274319" defTabSz="877822">
              <a:spcBef>
                <a:spcPts val="0"/>
              </a:spcBef>
              <a:defRPr sz="2600">
                <a:latin typeface="宋体"/>
                <a:ea typeface="宋体"/>
                <a:cs typeface="宋体"/>
                <a:sym typeface="宋体"/>
              </a:defRPr>
            </a:pPr>
            <a:r>
              <a:t>空间复杂度（优势）</a:t>
            </a:r>
          </a:p>
          <a:p>
            <a:pPr marL="1097280" lvl="2" indent="-219455" defTabSz="877822">
              <a:spcBef>
                <a:spcPts val="0"/>
              </a:spcBef>
              <a:defRPr sz="2300">
                <a:latin typeface="宋体"/>
                <a:ea typeface="宋体"/>
                <a:cs typeface="宋体"/>
                <a:sym typeface="宋体"/>
              </a:defRPr>
            </a:pPr>
            <a:r>
              <a:t>当一个结点的所有子结点均被探索，则该结点可以删除</a:t>
            </a:r>
          </a:p>
          <a:p>
            <a:pPr marL="1097280" lvl="2" indent="-219455" defTabSz="877822">
              <a:spcBef>
                <a:spcPts val="0"/>
              </a:spcBef>
              <a:defRPr sz="2300">
                <a:latin typeface="宋体"/>
                <a:ea typeface="宋体"/>
                <a:cs typeface="宋体"/>
                <a:sym typeface="宋体"/>
              </a:defRPr>
            </a:pPr>
            <a:r>
              <a:t>仅需存储一条从根结点到叶结点的路径，以及该路径上每个结点的所有未被扩展的兄弟结点，</a:t>
            </a:r>
            <a:r>
              <a:rPr>
                <a:latin typeface="Calibri"/>
                <a:ea typeface="Calibri"/>
                <a:cs typeface="Calibri"/>
                <a:sym typeface="Calibri"/>
              </a:rPr>
              <a:t>O(bm)</a:t>
            </a:r>
          </a:p>
          <a:p>
            <a:pPr marL="1097280" lvl="2" indent="-219455" defTabSz="877822">
              <a:spcBef>
                <a:spcPts val="0"/>
              </a:spcBef>
              <a:defRPr sz="2300">
                <a:latin typeface="宋体"/>
                <a:ea typeface="宋体"/>
                <a:cs typeface="宋体"/>
                <a:sym typeface="宋体"/>
              </a:defRPr>
            </a:pPr>
            <a:r>
              <a:t>深度优先搜索的变体</a:t>
            </a:r>
            <a:r>
              <a:rPr>
                <a:latin typeface="Calibri"/>
                <a:ea typeface="Calibri"/>
                <a:cs typeface="Calibri"/>
                <a:sym typeface="Calibri"/>
              </a:rPr>
              <a:t>——</a:t>
            </a:r>
            <a:r>
              <a:t>回溯搜索</a:t>
            </a:r>
            <a:r>
              <a:rPr>
                <a:latin typeface="Calibri"/>
                <a:ea typeface="Calibri"/>
                <a:cs typeface="Calibri"/>
                <a:sym typeface="Calibri"/>
              </a:rPr>
              <a:t>O(m)</a:t>
            </a:r>
          </a:p>
        </p:txBody>
      </p:sp>
      <p:sp>
        <p:nvSpPr>
          <p:cNvPr id="420" name="Shape 420"/>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51</a:t>
            </a:fld>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title" idx="4294967295"/>
          </p:nvPr>
        </p:nvSpPr>
        <p:spPr>
          <a:xfrm>
            <a:off x="457200" y="274636"/>
            <a:ext cx="8229600" cy="561978"/>
          </a:xfrm>
          <a:prstGeom prst="rect">
            <a:avLst/>
          </a:prstGeom>
        </p:spPr>
        <p:txBody>
          <a:bodyPr/>
          <a:lstStyle/>
          <a:p>
            <a:pPr algn="r" defTabSz="557783">
              <a:defRPr sz="2600"/>
            </a:pPr>
            <a:r>
              <a:t>4.3 </a:t>
            </a:r>
            <a:r>
              <a:rPr>
                <a:latin typeface="宋体"/>
                <a:ea typeface="宋体"/>
                <a:cs typeface="宋体"/>
                <a:sym typeface="宋体"/>
              </a:rPr>
              <a:t>深度优先搜索</a:t>
            </a:r>
          </a:p>
        </p:txBody>
      </p:sp>
      <p:sp>
        <p:nvSpPr>
          <p:cNvPr id="425" name="Shape 425"/>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回溯搜索</a:t>
            </a:r>
          </a:p>
          <a:p>
            <a:pPr marL="742950" lvl="1" indent="-285750">
              <a:spcBef>
                <a:spcPts val="0"/>
              </a:spcBef>
              <a:defRPr sz="2800">
                <a:latin typeface="宋体"/>
                <a:ea typeface="宋体"/>
                <a:cs typeface="宋体"/>
                <a:sym typeface="宋体"/>
              </a:defRPr>
            </a:pPr>
            <a:r>
              <a:t>每次扩展只生成一个子结点，而不是所有子结点</a:t>
            </a:r>
          </a:p>
          <a:p>
            <a:pPr marL="742950" lvl="1" indent="-285750">
              <a:spcBef>
                <a:spcPts val="0"/>
              </a:spcBef>
              <a:defRPr sz="2800">
                <a:latin typeface="宋体"/>
                <a:ea typeface="宋体"/>
                <a:cs typeface="宋体"/>
                <a:sym typeface="宋体"/>
              </a:defRPr>
            </a:pPr>
            <a:r>
              <a:t>空间复杂度</a:t>
            </a:r>
          </a:p>
          <a:p>
            <a:pPr marL="1143000" lvl="2" indent="-228600">
              <a:spcBef>
                <a:spcPts val="0"/>
              </a:spcBef>
              <a:defRPr sz="2400">
                <a:latin typeface="宋体"/>
                <a:ea typeface="宋体"/>
                <a:cs typeface="宋体"/>
                <a:sym typeface="宋体"/>
              </a:defRPr>
            </a:pPr>
            <a:r>
              <a:t>每个被部分扩展的父结点要记住下一个要生成的子结点，保存</a:t>
            </a:r>
            <a:r>
              <a:rPr>
                <a:latin typeface="Calibri"/>
                <a:ea typeface="Calibri"/>
                <a:cs typeface="Calibri"/>
                <a:sym typeface="Calibri"/>
              </a:rPr>
              <a:t>O(m)</a:t>
            </a:r>
            <a:r>
              <a:t>个结点</a:t>
            </a:r>
          </a:p>
          <a:p>
            <a:pPr marL="1143000" lvl="2" indent="-228600">
              <a:spcBef>
                <a:spcPts val="0"/>
              </a:spcBef>
              <a:defRPr sz="2400">
                <a:latin typeface="宋体"/>
                <a:ea typeface="宋体"/>
                <a:cs typeface="宋体"/>
                <a:sym typeface="宋体"/>
              </a:defRPr>
            </a:pPr>
            <a:r>
              <a:t>通过直接修改父结点生成子结点，保存</a:t>
            </a:r>
            <a:r>
              <a:rPr>
                <a:latin typeface="Calibri"/>
                <a:ea typeface="Calibri"/>
                <a:cs typeface="Calibri"/>
                <a:sym typeface="Calibri"/>
              </a:rPr>
              <a:t>1</a:t>
            </a:r>
            <a:r>
              <a:t>个初始状态描述和</a:t>
            </a:r>
            <a:r>
              <a:rPr>
                <a:latin typeface="Calibri"/>
                <a:ea typeface="Calibri"/>
                <a:cs typeface="Calibri"/>
                <a:sym typeface="Calibri"/>
              </a:rPr>
              <a:t>O(m)</a:t>
            </a:r>
            <a:r>
              <a:t>个动作</a:t>
            </a:r>
          </a:p>
          <a:p>
            <a:pPr marL="1600200" lvl="3" indent="-228600">
              <a:spcBef>
                <a:spcPts val="0"/>
              </a:spcBef>
              <a:defRPr sz="2000">
                <a:latin typeface="宋体"/>
                <a:ea typeface="宋体"/>
                <a:cs typeface="宋体"/>
                <a:sym typeface="宋体"/>
              </a:defRPr>
            </a:pPr>
            <a:r>
              <a:t>为了回溯生成下一个子结点，必须能够撤销每次修改</a:t>
            </a:r>
          </a:p>
        </p:txBody>
      </p:sp>
      <p:sp>
        <p:nvSpPr>
          <p:cNvPr id="426" name="Shape 42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52</a:t>
            </a:fld>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idx="4294967295"/>
          </p:nvPr>
        </p:nvSpPr>
        <p:spPr>
          <a:xfrm>
            <a:off x="457200" y="274636"/>
            <a:ext cx="8229600" cy="561978"/>
          </a:xfrm>
          <a:prstGeom prst="rect">
            <a:avLst/>
          </a:prstGeom>
        </p:spPr>
        <p:txBody>
          <a:bodyPr/>
          <a:lstStyle/>
          <a:p>
            <a:pPr algn="r" defTabSz="557783">
              <a:defRPr sz="2600"/>
            </a:pPr>
            <a:r>
              <a:t>4.4 </a:t>
            </a:r>
            <a:r>
              <a:rPr>
                <a:latin typeface="宋体"/>
                <a:ea typeface="宋体"/>
                <a:cs typeface="宋体"/>
                <a:sym typeface="宋体"/>
              </a:rPr>
              <a:t>深度受限搜索</a:t>
            </a:r>
          </a:p>
        </p:txBody>
      </p:sp>
      <p:sp>
        <p:nvSpPr>
          <p:cNvPr id="429" name="Shape 429"/>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深度受限搜索</a:t>
            </a:r>
          </a:p>
          <a:p>
            <a:pPr marL="742950" lvl="1" indent="-285750">
              <a:spcBef>
                <a:spcPts val="0"/>
              </a:spcBef>
              <a:defRPr sz="2800">
                <a:latin typeface="宋体"/>
                <a:ea typeface="宋体"/>
                <a:cs typeface="宋体"/>
                <a:sym typeface="宋体"/>
              </a:defRPr>
            </a:pPr>
            <a:r>
              <a:t>添加了深度界限</a:t>
            </a:r>
            <a:r>
              <a:rPr>
                <a:latin typeface="Calibri"/>
                <a:ea typeface="Calibri"/>
                <a:cs typeface="Calibri"/>
                <a:sym typeface="Calibri"/>
              </a:rPr>
              <a:t>limit</a:t>
            </a:r>
            <a:r>
              <a:t>（简记为</a:t>
            </a:r>
            <a:r>
              <a:rPr>
                <a:latin typeface="Calibri"/>
                <a:ea typeface="Calibri"/>
                <a:cs typeface="Calibri"/>
                <a:sym typeface="Calibri"/>
              </a:rPr>
              <a:t>l</a:t>
            </a:r>
            <a:r>
              <a:t>）：深度为</a:t>
            </a:r>
            <a:r>
              <a:rPr>
                <a:latin typeface="Calibri"/>
                <a:ea typeface="Calibri"/>
                <a:cs typeface="Calibri"/>
                <a:sym typeface="Calibri"/>
              </a:rPr>
              <a:t>l</a:t>
            </a:r>
            <a:r>
              <a:t>的结点当做叶结点对待</a:t>
            </a:r>
          </a:p>
          <a:p>
            <a:pPr marL="742950" lvl="1" indent="-285750">
              <a:spcBef>
                <a:spcPts val="0"/>
              </a:spcBef>
              <a:defRPr sz="2800">
                <a:latin typeface="宋体"/>
                <a:ea typeface="宋体"/>
                <a:cs typeface="宋体"/>
                <a:sym typeface="宋体"/>
              </a:defRPr>
            </a:pPr>
            <a:r>
              <a:t>完备性：当</a:t>
            </a:r>
            <a:r>
              <a:rPr>
                <a:latin typeface="Calibri"/>
                <a:ea typeface="Calibri"/>
                <a:cs typeface="Calibri"/>
                <a:sym typeface="Calibri"/>
              </a:rPr>
              <a:t>l&lt;d</a:t>
            </a:r>
            <a:r>
              <a:t>时，算法不完备</a:t>
            </a:r>
          </a:p>
          <a:p>
            <a:pPr marL="742950" lvl="1" indent="-285750">
              <a:spcBef>
                <a:spcPts val="0"/>
              </a:spcBef>
              <a:defRPr sz="2800">
                <a:latin typeface="宋体"/>
                <a:ea typeface="宋体"/>
                <a:cs typeface="宋体"/>
                <a:sym typeface="宋体"/>
              </a:defRPr>
            </a:pPr>
            <a:r>
              <a:t>最优性：当</a:t>
            </a:r>
            <a:r>
              <a:rPr>
                <a:latin typeface="Calibri"/>
                <a:ea typeface="Calibri"/>
                <a:cs typeface="Calibri"/>
                <a:sym typeface="Calibri"/>
              </a:rPr>
              <a:t>l&gt;d</a:t>
            </a:r>
            <a:r>
              <a:t>时，同深度搜索，算法非最优</a:t>
            </a:r>
          </a:p>
          <a:p>
            <a:pPr marL="742950" lvl="1" indent="-285750">
              <a:spcBef>
                <a:spcPts val="0"/>
              </a:spcBef>
              <a:defRPr sz="2800">
                <a:latin typeface="宋体"/>
                <a:ea typeface="宋体"/>
                <a:cs typeface="宋体"/>
                <a:sym typeface="宋体"/>
              </a:defRPr>
            </a:pPr>
            <a:r>
              <a:t>时间复杂度：</a:t>
            </a:r>
            <a:r>
              <a:rPr>
                <a:latin typeface="Calibri"/>
                <a:ea typeface="Calibri"/>
                <a:cs typeface="Calibri"/>
                <a:sym typeface="Calibri"/>
              </a:rPr>
              <a:t>O(b</a:t>
            </a:r>
            <a:r>
              <a:rPr baseline="30000">
                <a:latin typeface="Calibri"/>
                <a:ea typeface="Calibri"/>
                <a:cs typeface="Calibri"/>
                <a:sym typeface="Calibri"/>
              </a:rPr>
              <a:t>l</a:t>
            </a:r>
            <a:r>
              <a:rPr>
                <a:latin typeface="Calibri"/>
                <a:ea typeface="Calibri"/>
                <a:cs typeface="Calibri"/>
                <a:sym typeface="Calibri"/>
              </a:rPr>
              <a:t>)</a:t>
            </a:r>
          </a:p>
          <a:p>
            <a:pPr marL="742950" lvl="1" indent="-285750">
              <a:spcBef>
                <a:spcPts val="0"/>
              </a:spcBef>
              <a:defRPr sz="2800">
                <a:latin typeface="宋体"/>
                <a:ea typeface="宋体"/>
                <a:cs typeface="宋体"/>
                <a:sym typeface="宋体"/>
              </a:defRPr>
            </a:pPr>
            <a:r>
              <a:t>空间复杂度：</a:t>
            </a:r>
            <a:r>
              <a:rPr>
                <a:latin typeface="Calibri"/>
                <a:ea typeface="Calibri"/>
                <a:cs typeface="Calibri"/>
                <a:sym typeface="Calibri"/>
              </a:rPr>
              <a:t>O(bl)</a:t>
            </a:r>
          </a:p>
          <a:p>
            <a:pPr marL="742950" lvl="1" indent="-285750">
              <a:spcBef>
                <a:spcPts val="0"/>
              </a:spcBef>
              <a:defRPr sz="2800">
                <a:latin typeface="宋体"/>
                <a:ea typeface="宋体"/>
                <a:cs typeface="宋体"/>
                <a:sym typeface="宋体"/>
              </a:defRPr>
            </a:pPr>
            <a:r>
              <a:t>当</a:t>
            </a:r>
            <a:r>
              <a:rPr>
                <a:latin typeface="Calibri"/>
                <a:ea typeface="Calibri"/>
                <a:cs typeface="Calibri"/>
                <a:sym typeface="Calibri"/>
              </a:rPr>
              <a:t>l=</a:t>
            </a:r>
            <a:r>
              <a:rPr>
                <a:latin typeface="Symbol"/>
                <a:ea typeface="Symbol"/>
                <a:cs typeface="Symbol"/>
                <a:sym typeface="Symbol"/>
              </a:rPr>
              <a:t>∞</a:t>
            </a:r>
            <a:r>
              <a:t>时，深度受限搜索退化为深度优先搜索</a:t>
            </a:r>
          </a:p>
        </p:txBody>
      </p:sp>
      <p:sp>
        <p:nvSpPr>
          <p:cNvPr id="430" name="Shape 430"/>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p:cNvSpPr>
          <p:nvPr>
            <p:ph type="title" idx="4294967295"/>
          </p:nvPr>
        </p:nvSpPr>
        <p:spPr>
          <a:xfrm>
            <a:off x="457200" y="274636"/>
            <a:ext cx="8229600" cy="561978"/>
          </a:xfrm>
          <a:prstGeom prst="rect">
            <a:avLst/>
          </a:prstGeom>
        </p:spPr>
        <p:txBody>
          <a:bodyPr/>
          <a:lstStyle/>
          <a:p>
            <a:pPr algn="r" defTabSz="557783">
              <a:defRPr sz="2600"/>
            </a:pPr>
            <a:r>
              <a:t>4.4 </a:t>
            </a:r>
            <a:r>
              <a:rPr>
                <a:latin typeface="宋体"/>
                <a:ea typeface="宋体"/>
                <a:cs typeface="宋体"/>
                <a:sym typeface="宋体"/>
              </a:rPr>
              <a:t>深度受限搜索</a:t>
            </a:r>
          </a:p>
        </p:txBody>
      </p:sp>
      <p:sp>
        <p:nvSpPr>
          <p:cNvPr id="435" name="Shape 435"/>
          <p:cNvSpPr>
            <a:spLocks noGrp="1"/>
          </p:cNvSpPr>
          <p:nvPr>
            <p:ph type="body" idx="4294967295"/>
          </p:nvPr>
        </p:nvSpPr>
        <p:spPr>
          <a:xfrm>
            <a:off x="420687" y="1140617"/>
            <a:ext cx="8229601" cy="4525966"/>
          </a:xfrm>
          <a:prstGeom prst="rect">
            <a:avLst/>
          </a:prstGeom>
        </p:spPr>
        <p:txBody>
          <a:bodyPr/>
          <a:lstStyle>
            <a:lvl1pPr>
              <a:buChar char="•"/>
              <a:defRPr>
                <a:latin typeface="宋体"/>
                <a:ea typeface="宋体"/>
                <a:cs typeface="宋体"/>
                <a:sym typeface="宋体"/>
              </a:defRPr>
            </a:lvl1pPr>
          </a:lstStyle>
          <a:p>
            <a:r>
              <a:t>递归深度受限搜索</a:t>
            </a:r>
          </a:p>
        </p:txBody>
      </p:sp>
      <p:sp>
        <p:nvSpPr>
          <p:cNvPr id="436" name="Shape 43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54</a:t>
            </a:fld>
            <a:endParaRPr/>
          </a:p>
        </p:txBody>
      </p:sp>
      <p:pic>
        <p:nvPicPr>
          <p:cNvPr id="437" name="image26.png"/>
          <p:cNvPicPr>
            <a:picLocks noChangeAspect="1"/>
          </p:cNvPicPr>
          <p:nvPr/>
        </p:nvPicPr>
        <p:blipFill>
          <a:blip r:embed="rId3"/>
          <a:stretch>
            <a:fillRect/>
          </a:stretch>
        </p:blipFill>
        <p:spPr>
          <a:xfrm>
            <a:off x="-10319" y="1766958"/>
            <a:ext cx="9167814" cy="4625977"/>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idx="4294967295"/>
          </p:nvPr>
        </p:nvSpPr>
        <p:spPr>
          <a:xfrm>
            <a:off x="457200" y="274636"/>
            <a:ext cx="8229600" cy="561978"/>
          </a:xfrm>
          <a:prstGeom prst="rect">
            <a:avLst/>
          </a:prstGeom>
        </p:spPr>
        <p:txBody>
          <a:bodyPr/>
          <a:lstStyle/>
          <a:p>
            <a:pPr algn="r" defTabSz="557783">
              <a:defRPr sz="2600"/>
            </a:pPr>
            <a:r>
              <a:t>4.5 </a:t>
            </a:r>
            <a:r>
              <a:rPr>
                <a:latin typeface="宋体"/>
                <a:ea typeface="宋体"/>
                <a:cs typeface="宋体"/>
                <a:sym typeface="宋体"/>
              </a:rPr>
              <a:t>迭代加深的深度优先搜索</a:t>
            </a:r>
          </a:p>
        </p:txBody>
      </p:sp>
      <p:sp>
        <p:nvSpPr>
          <p:cNvPr id="442" name="Shape 442"/>
          <p:cNvSpPr>
            <a:spLocks noGrp="1"/>
          </p:cNvSpPr>
          <p:nvPr>
            <p:ph type="body" idx="4294967295"/>
          </p:nvPr>
        </p:nvSpPr>
        <p:spPr>
          <a:xfrm>
            <a:off x="457200" y="1600200"/>
            <a:ext cx="8229600" cy="4525963"/>
          </a:xfrm>
          <a:prstGeom prst="rect">
            <a:avLst/>
          </a:prstGeom>
        </p:spPr>
        <p:txBody>
          <a:bodyPr/>
          <a:lstStyle>
            <a:lvl1pPr>
              <a:buChar char="•"/>
              <a:defRPr>
                <a:latin typeface="宋体"/>
                <a:ea typeface="宋体"/>
                <a:cs typeface="宋体"/>
                <a:sym typeface="宋体"/>
              </a:defRPr>
            </a:lvl1pPr>
          </a:lstStyle>
          <a:p>
            <a:r>
              <a:t>迭代加深的深度优先搜索</a:t>
            </a:r>
          </a:p>
        </p:txBody>
      </p:sp>
      <p:sp>
        <p:nvSpPr>
          <p:cNvPr id="443" name="Shape 443"/>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55</a:t>
            </a:fld>
            <a:endParaRPr/>
          </a:p>
        </p:txBody>
      </p:sp>
      <p:pic>
        <p:nvPicPr>
          <p:cNvPr id="444" name="image27.png"/>
          <p:cNvPicPr>
            <a:picLocks noChangeAspect="1"/>
          </p:cNvPicPr>
          <p:nvPr/>
        </p:nvPicPr>
        <p:blipFill>
          <a:blip r:embed="rId3"/>
          <a:stretch>
            <a:fillRect/>
          </a:stretch>
        </p:blipFill>
        <p:spPr>
          <a:xfrm>
            <a:off x="-25400" y="2205036"/>
            <a:ext cx="9169400" cy="2141539"/>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p:cNvSpPr>
          <p:nvPr>
            <p:ph type="sldNum" sz="quarter" idx="4294967295"/>
          </p:nvPr>
        </p:nvSpPr>
        <p:spPr>
          <a:xfrm>
            <a:off x="8236336" y="6302691"/>
            <a:ext cx="450462" cy="472439"/>
          </a:xfrm>
          <a:prstGeom prst="rect">
            <a:avLst/>
          </a:prstGeom>
          <a:extLst>
            <a:ext uri="{C572A759-6A51-4108-AA02-DFA0A04FC94B}">
              <ma14:wrappingTextBoxFlag xmlns="" xmlns:ma14="http://schemas.microsoft.com/office/mac/drawingml/2011/main" val="1"/>
            </a:ext>
          </a:extLst>
        </p:spPr>
        <p:txBody>
          <a:bodyPr/>
          <a:lstStyle>
            <a:lvl1pPr algn="r">
              <a:defRPr sz="2600" b="0">
                <a:latin typeface="Calibri"/>
                <a:ea typeface="Calibri"/>
                <a:cs typeface="Calibri"/>
                <a:sym typeface="Calibri"/>
              </a:defRPr>
            </a:lvl1pPr>
          </a:lstStyle>
          <a:p>
            <a:fld id="{86CB4B4D-7CA3-9044-876B-883B54F8677D}" type="slidenum">
              <a:t>56</a:t>
            </a:fld>
            <a:endParaRPr/>
          </a:p>
        </p:txBody>
      </p:sp>
      <p:pic>
        <p:nvPicPr>
          <p:cNvPr id="449" name="image5.jpeg"/>
          <p:cNvPicPr>
            <a:picLocks noChangeAspect="1"/>
          </p:cNvPicPr>
          <p:nvPr/>
        </p:nvPicPr>
        <p:blipFill>
          <a:blip r:embed="rId3"/>
          <a:stretch>
            <a:fillRect/>
          </a:stretch>
        </p:blipFill>
        <p:spPr>
          <a:xfrm>
            <a:off x="1235476" y="25400"/>
            <a:ext cx="6825448" cy="6858000"/>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p:cNvSpPr>
          <p:nvPr>
            <p:ph type="title" idx="4294967295"/>
          </p:nvPr>
        </p:nvSpPr>
        <p:spPr>
          <a:xfrm>
            <a:off x="457200" y="274636"/>
            <a:ext cx="8229600" cy="561978"/>
          </a:xfrm>
          <a:prstGeom prst="rect">
            <a:avLst/>
          </a:prstGeom>
        </p:spPr>
        <p:txBody>
          <a:bodyPr/>
          <a:lstStyle/>
          <a:p>
            <a:pPr algn="r" defTabSz="557783">
              <a:defRPr sz="2600"/>
            </a:pPr>
            <a:r>
              <a:t>4.5 </a:t>
            </a:r>
            <a:r>
              <a:rPr>
                <a:latin typeface="宋体"/>
                <a:ea typeface="宋体"/>
                <a:cs typeface="宋体"/>
                <a:sym typeface="宋体"/>
              </a:rPr>
              <a:t>迭代加深的深度优先搜索</a:t>
            </a:r>
          </a:p>
        </p:txBody>
      </p:sp>
      <p:sp>
        <p:nvSpPr>
          <p:cNvPr id="454" name="Shape 454"/>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迭代加深的深度优先搜索</a:t>
            </a:r>
          </a:p>
          <a:p>
            <a:pPr marL="742950" lvl="1" indent="-285750">
              <a:spcBef>
                <a:spcPts val="0"/>
              </a:spcBef>
              <a:defRPr sz="2800">
                <a:latin typeface="宋体"/>
                <a:ea typeface="宋体"/>
                <a:cs typeface="宋体"/>
                <a:sym typeface="宋体"/>
              </a:defRPr>
            </a:pPr>
            <a:r>
              <a:t>完备性：若</a:t>
            </a:r>
            <a:r>
              <a:rPr>
                <a:latin typeface="Calibri"/>
                <a:ea typeface="Calibri"/>
                <a:cs typeface="Calibri"/>
                <a:sym typeface="Calibri"/>
              </a:rPr>
              <a:t>b</a:t>
            </a:r>
            <a:r>
              <a:t>有限，则算法完备</a:t>
            </a:r>
          </a:p>
          <a:p>
            <a:pPr marL="742950" lvl="1" indent="-285750">
              <a:spcBef>
                <a:spcPts val="0"/>
              </a:spcBef>
              <a:defRPr sz="2800">
                <a:latin typeface="宋体"/>
                <a:ea typeface="宋体"/>
                <a:cs typeface="宋体"/>
                <a:sym typeface="宋体"/>
              </a:defRPr>
            </a:pPr>
            <a:r>
              <a:t>最优性：</a:t>
            </a:r>
          </a:p>
          <a:p>
            <a:pPr marL="1143000" lvl="2" indent="-228600">
              <a:spcBef>
                <a:spcPts val="0"/>
              </a:spcBef>
              <a:defRPr sz="2400">
                <a:latin typeface="宋体"/>
                <a:ea typeface="宋体"/>
                <a:cs typeface="宋体"/>
                <a:sym typeface="宋体"/>
              </a:defRPr>
            </a:pPr>
            <a:r>
              <a:t>若路径耗散是结点深度的非递减函数，则算法最优</a:t>
            </a:r>
          </a:p>
          <a:p>
            <a:pPr marL="1143000" lvl="2" indent="-228600">
              <a:spcBef>
                <a:spcPts val="0"/>
              </a:spcBef>
              <a:defRPr sz="2400">
                <a:latin typeface="宋体"/>
                <a:ea typeface="宋体"/>
                <a:cs typeface="宋体"/>
                <a:sym typeface="宋体"/>
              </a:defRPr>
            </a:pPr>
            <a:r>
              <a:t>当动作耗散值相同时，算法最优</a:t>
            </a:r>
          </a:p>
          <a:p>
            <a:pPr marL="742950" lvl="1" indent="-285750">
              <a:spcBef>
                <a:spcPts val="0"/>
              </a:spcBef>
              <a:defRPr sz="2800">
                <a:latin typeface="宋体"/>
                <a:ea typeface="宋体"/>
                <a:cs typeface="宋体"/>
                <a:sym typeface="宋体"/>
              </a:defRPr>
            </a:pPr>
            <a:r>
              <a:t>时间复杂度：</a:t>
            </a:r>
            <a:r>
              <a:rPr>
                <a:latin typeface="Calibri"/>
                <a:ea typeface="Calibri"/>
                <a:cs typeface="Calibri"/>
                <a:sym typeface="Calibri"/>
              </a:rPr>
              <a:t>db+(d-1)b</a:t>
            </a:r>
            <a:r>
              <a:rPr baseline="30000">
                <a:latin typeface="Calibri"/>
                <a:ea typeface="Calibri"/>
                <a:cs typeface="Calibri"/>
                <a:sym typeface="Calibri"/>
              </a:rPr>
              <a:t>2</a:t>
            </a:r>
            <a:r>
              <a:rPr>
                <a:latin typeface="Calibri"/>
                <a:ea typeface="Calibri"/>
                <a:cs typeface="Calibri"/>
                <a:sym typeface="Calibri"/>
              </a:rPr>
              <a:t>+(d-2)b</a:t>
            </a:r>
            <a:r>
              <a:rPr baseline="30000">
                <a:latin typeface="Calibri"/>
                <a:ea typeface="Calibri"/>
                <a:cs typeface="Calibri"/>
                <a:sym typeface="Calibri"/>
              </a:rPr>
              <a:t>3</a:t>
            </a:r>
            <a:r>
              <a:rPr>
                <a:latin typeface="Calibri"/>
                <a:ea typeface="Calibri"/>
                <a:cs typeface="Calibri"/>
                <a:sym typeface="Calibri"/>
              </a:rPr>
              <a:t>+…+1b</a:t>
            </a:r>
            <a:r>
              <a:rPr baseline="30000">
                <a:latin typeface="Calibri"/>
                <a:ea typeface="Calibri"/>
                <a:cs typeface="Calibri"/>
                <a:sym typeface="Calibri"/>
              </a:rPr>
              <a:t>d</a:t>
            </a:r>
            <a:r>
              <a:rPr>
                <a:latin typeface="Calibri"/>
                <a:ea typeface="Calibri"/>
                <a:cs typeface="Calibri"/>
                <a:sym typeface="Calibri"/>
              </a:rPr>
              <a:t>=O(b</a:t>
            </a:r>
            <a:r>
              <a:rPr baseline="30000">
                <a:latin typeface="Calibri"/>
                <a:ea typeface="Calibri"/>
                <a:cs typeface="Calibri"/>
                <a:sym typeface="Calibri"/>
              </a:rPr>
              <a:t>d</a:t>
            </a:r>
            <a:r>
              <a:rPr>
                <a:latin typeface="Calibri"/>
                <a:ea typeface="Calibri"/>
                <a:cs typeface="Calibri"/>
                <a:sym typeface="Calibri"/>
              </a:rPr>
              <a:t>)</a:t>
            </a:r>
          </a:p>
          <a:p>
            <a:pPr marL="742950" lvl="1" indent="-285750">
              <a:spcBef>
                <a:spcPts val="0"/>
              </a:spcBef>
              <a:defRPr sz="2800">
                <a:latin typeface="宋体"/>
                <a:ea typeface="宋体"/>
                <a:cs typeface="宋体"/>
                <a:sym typeface="宋体"/>
              </a:defRPr>
            </a:pPr>
            <a:r>
              <a:t>空间复杂度：</a:t>
            </a:r>
            <a:r>
              <a:rPr>
                <a:latin typeface="Calibri"/>
                <a:ea typeface="Calibri"/>
                <a:cs typeface="Calibri"/>
                <a:sym typeface="Calibri"/>
              </a:rPr>
              <a:t>O(bd)</a:t>
            </a:r>
          </a:p>
        </p:txBody>
      </p:sp>
      <p:sp>
        <p:nvSpPr>
          <p:cNvPr id="455" name="Shape 455"/>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57</a:t>
            </a:fld>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p:cNvSpPr>
          <p:nvPr>
            <p:ph type="title" idx="4294967295"/>
          </p:nvPr>
        </p:nvSpPr>
        <p:spPr>
          <a:xfrm>
            <a:off x="457200" y="274636"/>
            <a:ext cx="8229600" cy="561978"/>
          </a:xfrm>
          <a:prstGeom prst="rect">
            <a:avLst/>
          </a:prstGeom>
        </p:spPr>
        <p:txBody>
          <a:bodyPr/>
          <a:lstStyle/>
          <a:p>
            <a:pPr algn="r" defTabSz="557783">
              <a:defRPr sz="2600"/>
            </a:pPr>
            <a:r>
              <a:t>4.6 </a:t>
            </a:r>
            <a:r>
              <a:rPr>
                <a:latin typeface="宋体"/>
                <a:ea typeface="宋体"/>
                <a:cs typeface="宋体"/>
                <a:sym typeface="宋体"/>
              </a:rPr>
              <a:t>双向搜索</a:t>
            </a:r>
          </a:p>
        </p:txBody>
      </p:sp>
      <p:sp>
        <p:nvSpPr>
          <p:cNvPr id="460" name="Shape 460"/>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双向搜索</a:t>
            </a:r>
          </a:p>
          <a:p>
            <a:pPr marL="742950" lvl="1" indent="-285750">
              <a:spcBef>
                <a:spcPts val="0"/>
              </a:spcBef>
              <a:defRPr sz="2800">
                <a:latin typeface="宋体"/>
                <a:ea typeface="宋体"/>
                <a:cs typeface="宋体"/>
                <a:sym typeface="宋体"/>
              </a:defRPr>
            </a:pPr>
            <a:r>
              <a:t>两个搜索同时运行：一个从初始状态向前搜索，另一个从目标状态向后搜索，直到状态相遇</a:t>
            </a:r>
          </a:p>
          <a:p>
            <a:pPr marL="742950" lvl="1" indent="-285750">
              <a:spcBef>
                <a:spcPts val="0"/>
              </a:spcBef>
              <a:defRPr sz="2800">
                <a:latin typeface="宋体"/>
                <a:ea typeface="宋体"/>
                <a:cs typeface="宋体"/>
                <a:sym typeface="宋体"/>
              </a:defRPr>
            </a:pPr>
            <a:r>
              <a:t>目标测试：检查两个搜索的边缘集是否相交</a:t>
            </a:r>
          </a:p>
        </p:txBody>
      </p:sp>
      <p:sp>
        <p:nvSpPr>
          <p:cNvPr id="461" name="Shape 461"/>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58</a:t>
            </a:fld>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p:cNvSpPr>
          <p:nvPr>
            <p:ph type="title" idx="4294967295"/>
          </p:nvPr>
        </p:nvSpPr>
        <p:spPr>
          <a:xfrm>
            <a:off x="457200" y="274636"/>
            <a:ext cx="8229600" cy="561978"/>
          </a:xfrm>
          <a:prstGeom prst="rect">
            <a:avLst/>
          </a:prstGeom>
        </p:spPr>
        <p:txBody>
          <a:bodyPr/>
          <a:lstStyle/>
          <a:p>
            <a:pPr algn="r" defTabSz="557783">
              <a:defRPr sz="2600"/>
            </a:pPr>
            <a:r>
              <a:t>4.6 </a:t>
            </a:r>
            <a:r>
              <a:rPr>
                <a:latin typeface="宋体"/>
                <a:ea typeface="宋体"/>
                <a:cs typeface="宋体"/>
                <a:sym typeface="宋体"/>
              </a:rPr>
              <a:t>双向搜索</a:t>
            </a:r>
          </a:p>
        </p:txBody>
      </p:sp>
      <p:sp>
        <p:nvSpPr>
          <p:cNvPr id="464" name="Shape 464"/>
          <p:cNvSpPr>
            <a:spLocks noGrp="1"/>
          </p:cNvSpPr>
          <p:nvPr>
            <p:ph type="body" idx="4294967295"/>
          </p:nvPr>
        </p:nvSpPr>
        <p:spPr>
          <a:xfrm>
            <a:off x="420687" y="944128"/>
            <a:ext cx="8229601" cy="4525964"/>
          </a:xfrm>
          <a:prstGeom prst="rect">
            <a:avLst/>
          </a:prstGeom>
        </p:spPr>
        <p:txBody>
          <a:bodyPr/>
          <a:lstStyle>
            <a:lvl1pPr>
              <a:buChar char="•"/>
              <a:defRPr>
                <a:latin typeface="宋体"/>
                <a:ea typeface="宋体"/>
                <a:cs typeface="宋体"/>
                <a:sym typeface="宋体"/>
              </a:defRPr>
            </a:lvl1pPr>
          </a:lstStyle>
          <a:p>
            <a:r>
              <a:t>双向搜索</a:t>
            </a:r>
          </a:p>
        </p:txBody>
      </p:sp>
      <p:sp>
        <p:nvSpPr>
          <p:cNvPr id="465" name="Shape 465"/>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59</a:t>
            </a:fld>
            <a:endParaRPr/>
          </a:p>
        </p:txBody>
      </p:sp>
      <p:pic>
        <p:nvPicPr>
          <p:cNvPr id="466" name="image28.png"/>
          <p:cNvPicPr>
            <a:picLocks noChangeAspect="1"/>
          </p:cNvPicPr>
          <p:nvPr/>
        </p:nvPicPr>
        <p:blipFill>
          <a:blip r:embed="rId2"/>
          <a:stretch>
            <a:fillRect/>
          </a:stretch>
        </p:blipFill>
        <p:spPr>
          <a:xfrm>
            <a:off x="312736" y="1594461"/>
            <a:ext cx="8518527" cy="4683128"/>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idx="4294967295"/>
          </p:nvPr>
        </p:nvSpPr>
        <p:spPr>
          <a:xfrm>
            <a:off x="457200" y="274636"/>
            <a:ext cx="8229600" cy="561978"/>
          </a:xfrm>
          <a:prstGeom prst="rect">
            <a:avLst/>
          </a:prstGeom>
        </p:spPr>
        <p:txBody>
          <a:bodyPr/>
          <a:lstStyle/>
          <a:p>
            <a:pPr algn="r" defTabSz="557783">
              <a:defRPr sz="2600"/>
            </a:pPr>
            <a:r>
              <a:t>2. </a:t>
            </a:r>
            <a:r>
              <a:rPr>
                <a:latin typeface="宋体"/>
                <a:ea typeface="宋体"/>
                <a:cs typeface="宋体"/>
                <a:sym typeface="宋体"/>
              </a:rPr>
              <a:t>问题实例</a:t>
            </a:r>
          </a:p>
        </p:txBody>
      </p:sp>
      <p:sp>
        <p:nvSpPr>
          <p:cNvPr id="165" name="Shape 165"/>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1. </a:t>
            </a:r>
            <a:r>
              <a:t>真空吸尘器世界</a:t>
            </a:r>
          </a:p>
          <a:p>
            <a:pPr>
              <a:buChar char="•"/>
              <a:defRPr>
                <a:latin typeface="宋体"/>
                <a:ea typeface="宋体"/>
                <a:cs typeface="宋体"/>
                <a:sym typeface="宋体"/>
              </a:defRPr>
            </a:pPr>
            <a:r>
              <a:t>例</a:t>
            </a:r>
            <a:r>
              <a:rPr>
                <a:latin typeface="Calibri"/>
                <a:ea typeface="Calibri"/>
                <a:cs typeface="Calibri"/>
                <a:sym typeface="Calibri"/>
              </a:rPr>
              <a:t>2. </a:t>
            </a:r>
            <a:r>
              <a:t>八数码问题</a:t>
            </a:r>
          </a:p>
          <a:p>
            <a:pPr>
              <a:buChar char="•"/>
              <a:defRPr>
                <a:latin typeface="宋体"/>
                <a:ea typeface="宋体"/>
                <a:cs typeface="宋体"/>
                <a:sym typeface="宋体"/>
              </a:defRPr>
            </a:pPr>
            <a:r>
              <a:t>例</a:t>
            </a:r>
            <a:r>
              <a:rPr>
                <a:latin typeface="Calibri"/>
                <a:ea typeface="Calibri"/>
                <a:cs typeface="Calibri"/>
                <a:sym typeface="Calibri"/>
              </a:rPr>
              <a:t>3. </a:t>
            </a:r>
            <a:r>
              <a:t>八皇后问题</a:t>
            </a:r>
          </a:p>
          <a:p>
            <a:pPr>
              <a:buChar char="•"/>
              <a:defRPr>
                <a:latin typeface="宋体"/>
                <a:ea typeface="宋体"/>
                <a:cs typeface="宋体"/>
                <a:sym typeface="宋体"/>
              </a:defRPr>
            </a:pPr>
            <a:r>
              <a:t>例</a:t>
            </a:r>
            <a:r>
              <a:rPr>
                <a:latin typeface="Calibri"/>
                <a:ea typeface="Calibri"/>
                <a:cs typeface="Calibri"/>
                <a:sym typeface="Calibri"/>
              </a:rPr>
              <a:t>. Donald Knuth</a:t>
            </a:r>
            <a:r>
              <a:t>猜想</a:t>
            </a:r>
          </a:p>
          <a:p>
            <a:pPr>
              <a:buChar char="•"/>
              <a:defRPr>
                <a:latin typeface="宋体"/>
                <a:ea typeface="宋体"/>
                <a:cs typeface="宋体"/>
                <a:sym typeface="宋体"/>
              </a:defRPr>
            </a:pPr>
            <a:r>
              <a:t>例</a:t>
            </a:r>
            <a:r>
              <a:rPr>
                <a:latin typeface="Calibri"/>
                <a:ea typeface="Calibri"/>
                <a:cs typeface="Calibri"/>
                <a:sym typeface="Calibri"/>
              </a:rPr>
              <a:t>4. </a:t>
            </a:r>
            <a:r>
              <a:t>路径规划问题</a:t>
            </a:r>
          </a:p>
          <a:p>
            <a:pPr marL="742950" lvl="1" indent="-285750">
              <a:spcBef>
                <a:spcPts val="0"/>
              </a:spcBef>
              <a:defRPr sz="2800">
                <a:solidFill>
                  <a:srgbClr val="BFBFBF"/>
                </a:solidFill>
                <a:latin typeface="宋体"/>
                <a:ea typeface="宋体"/>
                <a:cs typeface="宋体"/>
                <a:sym typeface="宋体"/>
              </a:defRPr>
            </a:pPr>
            <a:r>
              <a:t>例</a:t>
            </a:r>
            <a:r>
              <a:rPr>
                <a:latin typeface="Calibri"/>
                <a:ea typeface="Calibri"/>
                <a:cs typeface="Calibri"/>
                <a:sym typeface="Calibri"/>
              </a:rPr>
              <a:t>. </a:t>
            </a:r>
            <a:r>
              <a:t>矩形网格中的路径规划问题（第</a:t>
            </a:r>
            <a:r>
              <a:rPr>
                <a:latin typeface="Calibri"/>
                <a:ea typeface="Calibri"/>
                <a:cs typeface="Calibri"/>
                <a:sym typeface="Calibri"/>
              </a:rPr>
              <a:t>3</a:t>
            </a:r>
            <a:r>
              <a:t>节）</a:t>
            </a:r>
          </a:p>
        </p:txBody>
      </p:sp>
      <p:sp>
        <p:nvSpPr>
          <p:cNvPr id="166" name="Shape 166"/>
          <p:cNvSpPr>
            <a:spLocks noGrp="1"/>
          </p:cNvSpPr>
          <p:nvPr>
            <p:ph type="sldNum" sz="quarter" idx="4294967295"/>
          </p:nvPr>
        </p:nvSpPr>
        <p:spPr>
          <a:xfrm>
            <a:off x="8344534" y="6258242"/>
            <a:ext cx="342264"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6</a:t>
            </a:fld>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p:cNvSpPr>
          <p:nvPr>
            <p:ph type="title" idx="4294967295"/>
          </p:nvPr>
        </p:nvSpPr>
        <p:spPr>
          <a:xfrm>
            <a:off x="457200" y="274636"/>
            <a:ext cx="8229600" cy="561978"/>
          </a:xfrm>
          <a:prstGeom prst="rect">
            <a:avLst/>
          </a:prstGeom>
        </p:spPr>
        <p:txBody>
          <a:bodyPr/>
          <a:lstStyle/>
          <a:p>
            <a:pPr algn="r" defTabSz="557783">
              <a:defRPr sz="2600"/>
            </a:pPr>
            <a:r>
              <a:t>4.6 </a:t>
            </a:r>
            <a:r>
              <a:rPr>
                <a:latin typeface="宋体"/>
                <a:ea typeface="宋体"/>
                <a:cs typeface="宋体"/>
                <a:sym typeface="宋体"/>
              </a:rPr>
              <a:t>双向搜索</a:t>
            </a:r>
          </a:p>
        </p:txBody>
      </p:sp>
      <p:sp>
        <p:nvSpPr>
          <p:cNvPr id="469" name="Shape 469"/>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双向搜索</a:t>
            </a:r>
          </a:p>
          <a:p>
            <a:pPr marL="742950" lvl="1" indent="-285750">
              <a:spcBef>
                <a:spcPts val="0"/>
              </a:spcBef>
              <a:defRPr sz="2800">
                <a:latin typeface="宋体"/>
                <a:ea typeface="宋体"/>
                <a:cs typeface="宋体"/>
                <a:sym typeface="宋体"/>
              </a:defRPr>
            </a:pPr>
            <a:r>
              <a:t>最优性：非最优</a:t>
            </a:r>
          </a:p>
          <a:p>
            <a:pPr marL="742950" lvl="1" indent="-285750">
              <a:spcBef>
                <a:spcPts val="0"/>
              </a:spcBef>
              <a:defRPr sz="2800">
                <a:latin typeface="宋体"/>
                <a:ea typeface="宋体"/>
                <a:cs typeface="宋体"/>
                <a:sym typeface="宋体"/>
              </a:defRPr>
            </a:pPr>
            <a:r>
              <a:t>双向宽度优先搜索的时间复杂度：</a:t>
            </a:r>
            <a:r>
              <a:rPr>
                <a:latin typeface="Calibri"/>
                <a:ea typeface="Calibri"/>
                <a:cs typeface="Calibri"/>
                <a:sym typeface="Calibri"/>
              </a:rPr>
              <a:t>O(b</a:t>
            </a:r>
            <a:r>
              <a:rPr baseline="30000">
                <a:latin typeface="Calibri"/>
                <a:ea typeface="Calibri"/>
                <a:cs typeface="Calibri"/>
                <a:sym typeface="Calibri"/>
              </a:rPr>
              <a:t>d/2</a:t>
            </a:r>
            <a:r>
              <a:rPr>
                <a:latin typeface="Calibri"/>
                <a:ea typeface="Calibri"/>
                <a:cs typeface="Calibri"/>
                <a:sym typeface="Calibri"/>
              </a:rPr>
              <a:t>)</a:t>
            </a:r>
          </a:p>
          <a:p>
            <a:pPr marL="742950" lvl="1" indent="-285750">
              <a:spcBef>
                <a:spcPts val="0"/>
              </a:spcBef>
              <a:defRPr sz="2800">
                <a:latin typeface="宋体"/>
                <a:ea typeface="宋体"/>
                <a:cs typeface="宋体"/>
                <a:sym typeface="宋体"/>
              </a:defRPr>
            </a:pPr>
            <a:r>
              <a:t>双向宽度优先搜索的空间复杂度：</a:t>
            </a:r>
            <a:r>
              <a:rPr>
                <a:latin typeface="Calibri"/>
                <a:ea typeface="Calibri"/>
                <a:cs typeface="Calibri"/>
                <a:sym typeface="Calibri"/>
              </a:rPr>
              <a:t>O(b</a:t>
            </a:r>
            <a:r>
              <a:rPr baseline="30000">
                <a:latin typeface="Calibri"/>
                <a:ea typeface="Calibri"/>
                <a:cs typeface="Calibri"/>
                <a:sym typeface="Calibri"/>
              </a:rPr>
              <a:t>d/2</a:t>
            </a:r>
            <a:r>
              <a:rPr>
                <a:latin typeface="Calibri"/>
                <a:ea typeface="Calibri"/>
                <a:cs typeface="Calibri"/>
                <a:sym typeface="Calibri"/>
              </a:rPr>
              <a:t>)</a:t>
            </a:r>
          </a:p>
          <a:p>
            <a:pPr marL="742950" lvl="1" indent="-285750">
              <a:spcBef>
                <a:spcPts val="0"/>
              </a:spcBef>
              <a:defRPr sz="2800">
                <a:latin typeface="宋体"/>
                <a:ea typeface="宋体"/>
                <a:cs typeface="宋体"/>
                <a:sym typeface="宋体"/>
              </a:defRPr>
            </a:pPr>
            <a:r>
              <a:t>难点</a:t>
            </a:r>
          </a:p>
          <a:p>
            <a:pPr marL="1143000" lvl="2" indent="-228600">
              <a:spcBef>
                <a:spcPts val="0"/>
              </a:spcBef>
              <a:defRPr sz="2400">
                <a:latin typeface="宋体"/>
                <a:ea typeface="宋体"/>
                <a:cs typeface="宋体"/>
                <a:sym typeface="宋体"/>
              </a:defRPr>
            </a:pPr>
            <a:r>
              <a:t>需要计算父节点的算法</a:t>
            </a:r>
          </a:p>
          <a:p>
            <a:pPr marL="1143000" lvl="2" indent="-228600">
              <a:spcBef>
                <a:spcPts val="0"/>
              </a:spcBef>
              <a:defRPr sz="2400">
                <a:latin typeface="宋体"/>
                <a:ea typeface="宋体"/>
                <a:cs typeface="宋体"/>
                <a:sym typeface="宋体"/>
              </a:defRPr>
            </a:pPr>
            <a:r>
              <a:t>明确的目标状态</a:t>
            </a:r>
          </a:p>
        </p:txBody>
      </p:sp>
      <p:sp>
        <p:nvSpPr>
          <p:cNvPr id="470" name="Shape 470"/>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60</a:t>
            </a:fld>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p:cNvSpPr>
          <p:nvPr>
            <p:ph type="title" idx="4294967295"/>
          </p:nvPr>
        </p:nvSpPr>
        <p:spPr>
          <a:xfrm>
            <a:off x="457200" y="274636"/>
            <a:ext cx="8229600" cy="561978"/>
          </a:xfrm>
          <a:prstGeom prst="rect">
            <a:avLst/>
          </a:prstGeom>
        </p:spPr>
        <p:txBody>
          <a:bodyPr/>
          <a:lstStyle/>
          <a:p>
            <a:pPr algn="r" defTabSz="557783">
              <a:defRPr sz="2600"/>
            </a:pPr>
            <a:r>
              <a:t>4.7 </a:t>
            </a:r>
            <a:r>
              <a:rPr>
                <a:latin typeface="宋体"/>
                <a:ea typeface="宋体"/>
                <a:cs typeface="宋体"/>
                <a:sym typeface="宋体"/>
              </a:rPr>
              <a:t>无信息搜索策略对比</a:t>
            </a:r>
          </a:p>
        </p:txBody>
      </p:sp>
      <p:pic>
        <p:nvPicPr>
          <p:cNvPr id="475" name="image29.png"/>
          <p:cNvPicPr>
            <a:picLocks noChangeAspect="1"/>
          </p:cNvPicPr>
          <p:nvPr/>
        </p:nvPicPr>
        <p:blipFill>
          <a:blip r:embed="rId2"/>
          <a:stretch>
            <a:fillRect/>
          </a:stretch>
        </p:blipFill>
        <p:spPr>
          <a:xfrm>
            <a:off x="-36513" y="2565400"/>
            <a:ext cx="9169401" cy="2608264"/>
          </a:xfrm>
          <a:prstGeom prst="rect">
            <a:avLst/>
          </a:prstGeom>
          <a:ln w="12700">
            <a:miter lim="400000"/>
          </a:ln>
        </p:spPr>
      </p:pic>
      <p:sp>
        <p:nvSpPr>
          <p:cNvPr id="476" name="Shape 47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61</a:t>
            </a:fld>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idx="4294967295"/>
          </p:nvPr>
        </p:nvSpPr>
        <p:spPr>
          <a:xfrm>
            <a:off x="457200" y="274636"/>
            <a:ext cx="8229600" cy="561978"/>
          </a:xfrm>
          <a:prstGeom prst="rect">
            <a:avLst/>
          </a:prstGeom>
        </p:spPr>
        <p:txBody>
          <a:bodyPr/>
          <a:lstStyle/>
          <a:p>
            <a:pPr algn="r" defTabSz="557783">
              <a:defRPr sz="2600"/>
            </a:pPr>
            <a:r>
              <a:t>5. </a:t>
            </a:r>
            <a:r>
              <a:rPr>
                <a:latin typeface="宋体"/>
                <a:ea typeface="宋体"/>
                <a:cs typeface="宋体"/>
                <a:sym typeface="宋体"/>
              </a:rPr>
              <a:t>启发式搜索</a:t>
            </a:r>
          </a:p>
        </p:txBody>
      </p:sp>
      <p:sp>
        <p:nvSpPr>
          <p:cNvPr id="479" name="Shape 479"/>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无信息搜索</a:t>
            </a:r>
            <a:r>
              <a:rPr>
                <a:latin typeface="Calibri"/>
                <a:ea typeface="Calibri"/>
                <a:cs typeface="Calibri"/>
                <a:sym typeface="Calibri"/>
              </a:rPr>
              <a:t>——</a:t>
            </a:r>
            <a:r>
              <a:t>盲目搜索</a:t>
            </a:r>
          </a:p>
          <a:p>
            <a:pPr marL="742950" lvl="1" indent="-285750">
              <a:spcBef>
                <a:spcPts val="0"/>
              </a:spcBef>
              <a:defRPr sz="2800">
                <a:latin typeface="宋体"/>
                <a:ea typeface="宋体"/>
                <a:cs typeface="宋体"/>
                <a:sym typeface="宋体"/>
              </a:defRPr>
            </a:pPr>
            <a:r>
              <a:t>除了问题定义之外，没有任何附加信息</a:t>
            </a:r>
          </a:p>
          <a:p>
            <a:pPr>
              <a:buChar char="•"/>
              <a:defRPr>
                <a:latin typeface="宋体"/>
                <a:ea typeface="宋体"/>
                <a:cs typeface="宋体"/>
                <a:sym typeface="宋体"/>
              </a:defRPr>
            </a:pPr>
            <a:r>
              <a:t>有信息搜索</a:t>
            </a:r>
            <a:r>
              <a:rPr>
                <a:latin typeface="Calibri"/>
                <a:ea typeface="Calibri"/>
                <a:cs typeface="Calibri"/>
                <a:sym typeface="Calibri"/>
              </a:rPr>
              <a:t>——</a:t>
            </a:r>
            <a:r>
              <a:t>启发式搜索</a:t>
            </a:r>
          </a:p>
          <a:p>
            <a:pPr marL="742950" lvl="1" indent="-285750">
              <a:spcBef>
                <a:spcPts val="0"/>
              </a:spcBef>
              <a:defRPr sz="2800">
                <a:latin typeface="宋体"/>
                <a:ea typeface="宋体"/>
                <a:cs typeface="宋体"/>
                <a:sym typeface="宋体"/>
              </a:defRPr>
            </a:pPr>
            <a:r>
              <a:t>使用问题定义之外的信息</a:t>
            </a:r>
          </a:p>
        </p:txBody>
      </p:sp>
      <p:sp>
        <p:nvSpPr>
          <p:cNvPr id="480" name="Shape 480"/>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62</a:t>
            </a:fld>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p:cNvSpPr>
          <p:nvPr>
            <p:ph type="title" idx="4294967295"/>
          </p:nvPr>
        </p:nvSpPr>
        <p:spPr>
          <a:xfrm>
            <a:off x="457200" y="274636"/>
            <a:ext cx="8229600" cy="561978"/>
          </a:xfrm>
          <a:prstGeom prst="rect">
            <a:avLst/>
          </a:prstGeom>
        </p:spPr>
        <p:txBody>
          <a:bodyPr/>
          <a:lstStyle/>
          <a:p>
            <a:pPr algn="r" defTabSz="557783">
              <a:defRPr sz="2600"/>
            </a:pPr>
            <a:r>
              <a:t>5. </a:t>
            </a:r>
            <a:r>
              <a:rPr>
                <a:latin typeface="宋体"/>
                <a:ea typeface="宋体"/>
                <a:cs typeface="宋体"/>
                <a:sym typeface="宋体"/>
              </a:rPr>
              <a:t>启发式搜索</a:t>
            </a:r>
          </a:p>
        </p:txBody>
      </p:sp>
      <p:sp>
        <p:nvSpPr>
          <p:cNvPr id="483" name="Shape 483"/>
          <p:cNvSpPr>
            <a:spLocks noGrp="1"/>
          </p:cNvSpPr>
          <p:nvPr>
            <p:ph type="body" idx="4294967295"/>
          </p:nvPr>
        </p:nvSpPr>
        <p:spPr>
          <a:xfrm>
            <a:off x="457200" y="1600200"/>
            <a:ext cx="8229600" cy="4525963"/>
          </a:xfrm>
          <a:prstGeom prst="rect">
            <a:avLst/>
          </a:prstGeom>
        </p:spPr>
        <p:txBody>
          <a:bodyPr/>
          <a:lstStyle/>
          <a:p>
            <a:pPr>
              <a:buChar char="•"/>
            </a:pPr>
            <a:r>
              <a:t>5.1 </a:t>
            </a:r>
            <a:r>
              <a:rPr>
                <a:latin typeface="宋体"/>
                <a:ea typeface="宋体"/>
                <a:cs typeface="宋体"/>
                <a:sym typeface="宋体"/>
              </a:rPr>
              <a:t>最佳优先搜索</a:t>
            </a:r>
          </a:p>
          <a:p>
            <a:pPr>
              <a:buChar char="•"/>
            </a:pPr>
            <a:r>
              <a:t>5.2 </a:t>
            </a:r>
            <a:r>
              <a:rPr>
                <a:latin typeface="宋体"/>
                <a:ea typeface="宋体"/>
                <a:cs typeface="宋体"/>
                <a:sym typeface="宋体"/>
              </a:rPr>
              <a:t>贪婪最佳优先搜索</a:t>
            </a:r>
          </a:p>
          <a:p>
            <a:pPr>
              <a:buChar char="•"/>
            </a:pPr>
            <a:r>
              <a:t>5.3 A*</a:t>
            </a:r>
            <a:r>
              <a:rPr>
                <a:latin typeface="宋体"/>
                <a:ea typeface="宋体"/>
                <a:cs typeface="宋体"/>
                <a:sym typeface="宋体"/>
              </a:rPr>
              <a:t>搜索</a:t>
            </a:r>
          </a:p>
          <a:p>
            <a:pPr>
              <a:buChar char="•"/>
            </a:pPr>
            <a:r>
              <a:t>5.4 </a:t>
            </a:r>
            <a:r>
              <a:rPr>
                <a:latin typeface="宋体"/>
                <a:ea typeface="宋体"/>
                <a:cs typeface="宋体"/>
                <a:sym typeface="宋体"/>
              </a:rPr>
              <a:t>存储受限的启发式搜索</a:t>
            </a:r>
            <a:endParaRPr>
              <a:solidFill>
                <a:srgbClr val="FF0000"/>
              </a:solidFill>
            </a:endParaRPr>
          </a:p>
          <a:p>
            <a:pPr marL="742950" lvl="1" indent="-285750">
              <a:spcBef>
                <a:spcPts val="0"/>
              </a:spcBef>
              <a:defRPr sz="2800">
                <a:latin typeface="宋体"/>
                <a:ea typeface="宋体"/>
                <a:cs typeface="宋体"/>
                <a:sym typeface="宋体"/>
              </a:defRPr>
            </a:pPr>
            <a:r>
              <a:t>递归最佳优先搜索</a:t>
            </a:r>
          </a:p>
        </p:txBody>
      </p:sp>
      <p:sp>
        <p:nvSpPr>
          <p:cNvPr id="484" name="Shape 484"/>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63</a:t>
            </a:fld>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idx="4294967295"/>
          </p:nvPr>
        </p:nvSpPr>
        <p:spPr>
          <a:xfrm>
            <a:off x="457200" y="274636"/>
            <a:ext cx="8229600" cy="561978"/>
          </a:xfrm>
          <a:prstGeom prst="rect">
            <a:avLst/>
          </a:prstGeom>
        </p:spPr>
        <p:txBody>
          <a:bodyPr/>
          <a:lstStyle/>
          <a:p>
            <a:pPr algn="r" defTabSz="557783">
              <a:defRPr sz="2600"/>
            </a:pPr>
            <a:r>
              <a:t>5.1 </a:t>
            </a:r>
            <a:r>
              <a:rPr>
                <a:latin typeface="宋体"/>
                <a:ea typeface="宋体"/>
                <a:cs typeface="宋体"/>
                <a:sym typeface="宋体"/>
              </a:rPr>
              <a:t>最佳优先搜索</a:t>
            </a:r>
          </a:p>
        </p:txBody>
      </p:sp>
      <p:sp>
        <p:nvSpPr>
          <p:cNvPr id="487" name="Shape 487"/>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最佳优先搜索</a:t>
            </a:r>
          </a:p>
          <a:p>
            <a:pPr marL="742950" lvl="1" indent="-285750">
              <a:spcBef>
                <a:spcPts val="0"/>
              </a:spcBef>
              <a:defRPr sz="2800">
                <a:latin typeface="宋体"/>
                <a:ea typeface="宋体"/>
                <a:cs typeface="宋体"/>
                <a:sym typeface="宋体"/>
              </a:defRPr>
            </a:pPr>
            <a:r>
              <a:t>一致代价搜索，扩展路径耗散</a:t>
            </a:r>
            <a:r>
              <a:rPr>
                <a:latin typeface="Calibri"/>
                <a:ea typeface="Calibri"/>
                <a:cs typeface="Calibri"/>
                <a:sym typeface="Calibri"/>
              </a:rPr>
              <a:t>g(n)</a:t>
            </a:r>
            <a:r>
              <a:t>最小的结点</a:t>
            </a:r>
          </a:p>
          <a:p>
            <a:pPr marL="742950" lvl="1" indent="-285750">
              <a:spcBef>
                <a:spcPts val="0"/>
              </a:spcBef>
              <a:defRPr sz="2800">
                <a:latin typeface="宋体"/>
                <a:ea typeface="宋体"/>
                <a:cs typeface="宋体"/>
                <a:sym typeface="宋体"/>
              </a:defRPr>
            </a:pPr>
            <a:r>
              <a:t>最佳优先搜索，扩展评估函数</a:t>
            </a:r>
            <a:r>
              <a:rPr>
                <a:latin typeface="Calibri"/>
                <a:ea typeface="Calibri"/>
                <a:cs typeface="Calibri"/>
                <a:sym typeface="Calibri"/>
              </a:rPr>
              <a:t>f(n)</a:t>
            </a:r>
            <a:r>
              <a:t>最小的结点</a:t>
            </a:r>
          </a:p>
          <a:p>
            <a:pPr>
              <a:buChar char="•"/>
              <a:defRPr>
                <a:latin typeface="宋体"/>
                <a:ea typeface="宋体"/>
                <a:cs typeface="宋体"/>
                <a:sym typeface="宋体"/>
              </a:defRPr>
            </a:pPr>
            <a:r>
              <a:t>评估函数</a:t>
            </a:r>
            <a:r>
              <a:rPr>
                <a:latin typeface="Calibri"/>
                <a:ea typeface="Calibri"/>
                <a:cs typeface="Calibri"/>
                <a:sym typeface="Calibri"/>
              </a:rPr>
              <a:t>f(n)=g(n)+h(n)</a:t>
            </a:r>
          </a:p>
          <a:p>
            <a:pPr marL="742950" lvl="1" indent="-285750">
              <a:spcBef>
                <a:spcPts val="0"/>
              </a:spcBef>
              <a:defRPr sz="2800"/>
            </a:pPr>
            <a:r>
              <a:t>g(n)</a:t>
            </a:r>
            <a:r>
              <a:rPr>
                <a:latin typeface="宋体"/>
                <a:ea typeface="宋体"/>
                <a:cs typeface="宋体"/>
                <a:sym typeface="宋体"/>
              </a:rPr>
              <a:t>是从开始结点到当前结点</a:t>
            </a:r>
            <a:r>
              <a:t>n</a:t>
            </a:r>
            <a:r>
              <a:rPr>
                <a:latin typeface="宋体"/>
                <a:ea typeface="宋体"/>
                <a:cs typeface="宋体"/>
                <a:sym typeface="宋体"/>
              </a:rPr>
              <a:t>的实际路径耗散</a:t>
            </a:r>
          </a:p>
          <a:p>
            <a:pPr marL="742950" lvl="1" indent="-285750">
              <a:spcBef>
                <a:spcPts val="0"/>
              </a:spcBef>
              <a:defRPr sz="2800"/>
            </a:pPr>
            <a:r>
              <a:t>h(n)</a:t>
            </a:r>
            <a:r>
              <a:rPr>
                <a:latin typeface="宋体"/>
                <a:ea typeface="宋体"/>
                <a:cs typeface="宋体"/>
                <a:sym typeface="宋体"/>
              </a:rPr>
              <a:t>是从当前结点</a:t>
            </a:r>
            <a:r>
              <a:t>n</a:t>
            </a:r>
            <a:r>
              <a:rPr>
                <a:latin typeface="宋体"/>
                <a:ea typeface="宋体"/>
                <a:cs typeface="宋体"/>
                <a:sym typeface="宋体"/>
              </a:rPr>
              <a:t>到目标结点的最小路径耗散的估计值</a:t>
            </a:r>
          </a:p>
          <a:p>
            <a:pPr marL="1143000" lvl="2" indent="-228600">
              <a:spcBef>
                <a:spcPts val="0"/>
              </a:spcBef>
              <a:defRPr sz="2400">
                <a:latin typeface="宋体"/>
                <a:ea typeface="宋体"/>
                <a:cs typeface="宋体"/>
                <a:sym typeface="宋体"/>
              </a:defRPr>
            </a:pPr>
            <a:r>
              <a:t>若</a:t>
            </a:r>
            <a:r>
              <a:rPr>
                <a:latin typeface="Calibri"/>
                <a:ea typeface="Calibri"/>
                <a:cs typeface="Calibri"/>
                <a:sym typeface="Calibri"/>
              </a:rPr>
              <a:t>n</a:t>
            </a:r>
            <a:r>
              <a:t>为目标结点，则</a:t>
            </a:r>
            <a:r>
              <a:rPr>
                <a:latin typeface="Calibri"/>
                <a:ea typeface="Calibri"/>
                <a:cs typeface="Calibri"/>
                <a:sym typeface="Calibri"/>
              </a:rPr>
              <a:t>h(n)=0</a:t>
            </a:r>
          </a:p>
        </p:txBody>
      </p:sp>
      <p:sp>
        <p:nvSpPr>
          <p:cNvPr id="488" name="Shape 488"/>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64</a:t>
            </a:fld>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p:cNvSpPr>
          <p:nvPr>
            <p:ph type="title" idx="4294967295"/>
          </p:nvPr>
        </p:nvSpPr>
        <p:spPr>
          <a:xfrm>
            <a:off x="457200" y="274636"/>
            <a:ext cx="8229600" cy="561978"/>
          </a:xfrm>
          <a:prstGeom prst="rect">
            <a:avLst/>
          </a:prstGeom>
        </p:spPr>
        <p:txBody>
          <a:bodyPr/>
          <a:lstStyle/>
          <a:p>
            <a:pPr algn="r" defTabSz="557783">
              <a:defRPr sz="2600"/>
            </a:pPr>
            <a:r>
              <a:t>5.1 </a:t>
            </a:r>
            <a:r>
              <a:rPr>
                <a:latin typeface="宋体"/>
                <a:ea typeface="宋体"/>
                <a:cs typeface="宋体"/>
                <a:sym typeface="宋体"/>
              </a:rPr>
              <a:t>最佳优先搜索</a:t>
            </a:r>
          </a:p>
        </p:txBody>
      </p:sp>
      <p:sp>
        <p:nvSpPr>
          <p:cNvPr id="491" name="Shape 491"/>
          <p:cNvSpPr>
            <a:spLocks noGrp="1"/>
          </p:cNvSpPr>
          <p:nvPr>
            <p:ph type="body" idx="4294967295"/>
          </p:nvPr>
        </p:nvSpPr>
        <p:spPr>
          <a:xfrm>
            <a:off x="420687" y="975562"/>
            <a:ext cx="8229601" cy="4525963"/>
          </a:xfrm>
          <a:prstGeom prst="rect">
            <a:avLst/>
          </a:prstGeom>
        </p:spPr>
        <p:txBody>
          <a:bodyPr/>
          <a:lstStyle>
            <a:lvl1pPr>
              <a:buChar char="•"/>
              <a:defRPr>
                <a:latin typeface="宋体"/>
                <a:ea typeface="宋体"/>
                <a:cs typeface="宋体"/>
                <a:sym typeface="宋体"/>
              </a:defRPr>
            </a:lvl1pPr>
          </a:lstStyle>
          <a:p>
            <a:r>
              <a:t>最佳优先搜索</a:t>
            </a:r>
          </a:p>
        </p:txBody>
      </p:sp>
      <p:sp>
        <p:nvSpPr>
          <p:cNvPr id="492" name="Shape 492"/>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65</a:t>
            </a:fld>
            <a:endParaRPr/>
          </a:p>
        </p:txBody>
      </p:sp>
      <p:pic>
        <p:nvPicPr>
          <p:cNvPr id="493" name="image23.png"/>
          <p:cNvPicPr>
            <a:picLocks noChangeAspect="1"/>
          </p:cNvPicPr>
          <p:nvPr/>
        </p:nvPicPr>
        <p:blipFill>
          <a:blip r:embed="rId2"/>
          <a:stretch>
            <a:fillRect/>
          </a:stretch>
        </p:blipFill>
        <p:spPr>
          <a:xfrm>
            <a:off x="153192" y="1679296"/>
            <a:ext cx="8837616" cy="4721228"/>
          </a:xfrm>
          <a:prstGeom prst="rect">
            <a:avLst/>
          </a:prstGeom>
          <a:ln w="12700">
            <a:miter lim="400000"/>
          </a:ln>
        </p:spPr>
      </p:pic>
      <p:sp>
        <p:nvSpPr>
          <p:cNvPr id="494" name="Shape 494"/>
          <p:cNvSpPr/>
          <p:nvPr/>
        </p:nvSpPr>
        <p:spPr>
          <a:xfrm>
            <a:off x="1881186" y="5551573"/>
            <a:ext cx="935039" cy="351401"/>
          </a:xfrm>
          <a:prstGeom prst="rect">
            <a:avLst/>
          </a:prstGeom>
          <a:solidFill>
            <a:srgbClr val="92D050"/>
          </a:solidFill>
          <a:ln w="12700">
            <a:miter lim="400000"/>
          </a:ln>
          <a:extLst>
            <a:ext uri="{C572A759-6A51-4108-AA02-DFA0A04FC94B}">
              <ma14:wrappingTextBoxFlag xmlns="" xmlns:ma14="http://schemas.microsoft.com/office/mac/drawingml/2011/main" val="1"/>
            </a:ext>
          </a:extLst>
        </p:spPr>
        <p:txBody>
          <a:bodyPr lIns="36000" tIns="36000" rIns="36000" bIns="36000">
            <a:spAutoFit/>
          </a:bodyPr>
          <a:lstStyle>
            <a:lvl1pPr algn="ctr">
              <a:defRPr b="0">
                <a:solidFill>
                  <a:srgbClr val="FF0000"/>
                </a:solidFill>
                <a:latin typeface="宋体"/>
                <a:ea typeface="宋体"/>
                <a:cs typeface="宋体"/>
                <a:sym typeface="宋体"/>
              </a:defRPr>
            </a:lvl1pPr>
          </a:lstStyle>
          <a:p>
            <a:r>
              <a:t>最佳优先</a:t>
            </a:r>
          </a:p>
        </p:txBody>
      </p:sp>
      <p:sp>
        <p:nvSpPr>
          <p:cNvPr id="495" name="Shape 495"/>
          <p:cNvSpPr/>
          <p:nvPr/>
        </p:nvSpPr>
        <p:spPr>
          <a:xfrm>
            <a:off x="1713706" y="1825346"/>
            <a:ext cx="1295402" cy="293954"/>
          </a:xfrm>
          <a:prstGeom prst="rect">
            <a:avLst/>
          </a:prstGeom>
          <a:solidFill>
            <a:srgbClr val="92D050"/>
          </a:solidFill>
          <a:ln w="12700">
            <a:miter lim="400000"/>
          </a:ln>
          <a:extLst>
            <a:ext uri="{C572A759-6A51-4108-AA02-DFA0A04FC94B}">
              <ma14:wrappingTextBoxFlag xmlns="" xmlns:ma14="http://schemas.microsoft.com/office/mac/drawingml/2011/main" val="1"/>
            </a:ext>
          </a:extLst>
        </p:spPr>
        <p:txBody>
          <a:bodyPr lIns="36000" tIns="36000" rIns="36000" bIns="36000">
            <a:spAutoFit/>
          </a:bodyPr>
          <a:lstStyle>
            <a:lvl1pPr algn="r">
              <a:defRPr>
                <a:solidFill>
                  <a:srgbClr val="FF0000"/>
                </a:solidFill>
                <a:latin typeface="+mn-lt"/>
                <a:ea typeface="+mn-ea"/>
                <a:cs typeface="+mn-cs"/>
                <a:sym typeface="Arial"/>
              </a:defRPr>
            </a:lvl1pPr>
          </a:lstStyle>
          <a:p>
            <a:r>
              <a:t>BEST-FIRST</a:t>
            </a:r>
          </a:p>
        </p:txBody>
      </p:sp>
      <p:pic>
        <p:nvPicPr>
          <p:cNvPr id="496" name="image17.png"/>
          <p:cNvPicPr>
            <a:picLocks noChangeAspect="1"/>
          </p:cNvPicPr>
          <p:nvPr/>
        </p:nvPicPr>
        <p:blipFill>
          <a:blip r:embed="rId3"/>
          <a:stretch>
            <a:fillRect/>
          </a:stretch>
        </p:blipFill>
        <p:spPr>
          <a:xfrm>
            <a:off x="1424780" y="3241396"/>
            <a:ext cx="6553202" cy="288927"/>
          </a:xfrm>
          <a:prstGeom prst="rect">
            <a:avLst/>
          </a:prstGeom>
          <a:ln w="12700">
            <a:miter lim="400000"/>
          </a:ln>
        </p:spPr>
      </p:pic>
      <p:sp>
        <p:nvSpPr>
          <p:cNvPr id="497" name="Shape 497"/>
          <p:cNvSpPr/>
          <p:nvPr/>
        </p:nvSpPr>
        <p:spPr>
          <a:xfrm>
            <a:off x="6969917" y="3257272"/>
            <a:ext cx="995364" cy="287901"/>
          </a:xfrm>
          <a:prstGeom prst="rect">
            <a:avLst/>
          </a:prstGeom>
          <a:solidFill>
            <a:srgbClr val="92D050"/>
          </a:solidFill>
          <a:ln w="12700">
            <a:miter lim="400000"/>
          </a:ln>
          <a:extLst>
            <a:ext uri="{C572A759-6A51-4108-AA02-DFA0A04FC94B}">
              <ma14:wrappingTextBoxFlag xmlns="" xmlns:ma14="http://schemas.microsoft.com/office/mac/drawingml/2011/main" val="1"/>
            </a:ext>
          </a:extLst>
        </p:spPr>
        <p:txBody>
          <a:bodyPr lIns="36000" tIns="36000" rIns="36000" bIns="36000">
            <a:spAutoFit/>
          </a:bodyPr>
          <a:lstStyle/>
          <a:p>
            <a:pPr algn="ctr">
              <a:defRPr sz="1200" b="0">
                <a:solidFill>
                  <a:srgbClr val="FF0000"/>
                </a:solidFill>
                <a:latin typeface="宋体"/>
                <a:ea typeface="宋体"/>
                <a:cs typeface="宋体"/>
                <a:sym typeface="宋体"/>
              </a:defRPr>
            </a:pPr>
            <a:r>
              <a:t>利用</a:t>
            </a:r>
            <a:r>
              <a:rPr b="1">
                <a:latin typeface="+mn-lt"/>
                <a:ea typeface="+mn-ea"/>
                <a:cs typeface="+mn-cs"/>
                <a:sym typeface="Arial"/>
              </a:rPr>
              <a:t>f()</a:t>
            </a:r>
            <a:r>
              <a:t>函数</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p:cNvSpPr>
          <p:nvPr>
            <p:ph type="title" idx="4294967295"/>
          </p:nvPr>
        </p:nvSpPr>
        <p:spPr>
          <a:xfrm>
            <a:off x="457200" y="274636"/>
            <a:ext cx="8229600" cy="561978"/>
          </a:xfrm>
          <a:prstGeom prst="rect">
            <a:avLst/>
          </a:prstGeom>
        </p:spPr>
        <p:txBody>
          <a:bodyPr/>
          <a:lstStyle/>
          <a:p>
            <a:pPr algn="r" defTabSz="557783">
              <a:defRPr sz="2600"/>
            </a:pPr>
            <a:r>
              <a:t>5.2 </a:t>
            </a:r>
            <a:r>
              <a:rPr>
                <a:latin typeface="宋体"/>
                <a:ea typeface="宋体"/>
                <a:cs typeface="宋体"/>
                <a:sym typeface="宋体"/>
              </a:rPr>
              <a:t>贪婪最佳优先搜索</a:t>
            </a:r>
          </a:p>
        </p:txBody>
      </p:sp>
      <p:sp>
        <p:nvSpPr>
          <p:cNvPr id="500" name="Shape 500"/>
          <p:cNvSpPr>
            <a:spLocks noGrp="1"/>
          </p:cNvSpPr>
          <p:nvPr>
            <p:ph type="body" idx="4294967295"/>
          </p:nvPr>
        </p:nvSpPr>
        <p:spPr>
          <a:xfrm>
            <a:off x="457200" y="1044998"/>
            <a:ext cx="8229600" cy="4525965"/>
          </a:xfrm>
          <a:prstGeom prst="rect">
            <a:avLst/>
          </a:prstGeom>
        </p:spPr>
        <p:txBody>
          <a:bodyPr/>
          <a:lstStyle/>
          <a:p>
            <a:pPr>
              <a:buChar char="•"/>
              <a:defRPr>
                <a:latin typeface="宋体"/>
                <a:ea typeface="宋体"/>
                <a:cs typeface="宋体"/>
                <a:sym typeface="宋体"/>
              </a:defRPr>
            </a:pPr>
            <a:r>
              <a:t>贪婪最佳优先搜索</a:t>
            </a:r>
          </a:p>
          <a:p>
            <a:pPr marL="742950" lvl="1" indent="-285750">
              <a:spcBef>
                <a:spcPts val="0"/>
              </a:spcBef>
              <a:defRPr sz="2800">
                <a:latin typeface="宋体"/>
                <a:ea typeface="宋体"/>
                <a:cs typeface="宋体"/>
                <a:sym typeface="宋体"/>
              </a:defRPr>
            </a:pPr>
            <a:r>
              <a:t>令</a:t>
            </a:r>
            <a:r>
              <a:rPr>
                <a:latin typeface="Calibri"/>
                <a:ea typeface="Calibri"/>
                <a:cs typeface="Calibri"/>
                <a:sym typeface="Calibri"/>
              </a:rPr>
              <a:t>g(n)=0</a:t>
            </a:r>
            <a:r>
              <a:t>，</a:t>
            </a:r>
            <a:r>
              <a:rPr>
                <a:latin typeface="Calibri"/>
                <a:ea typeface="Calibri"/>
                <a:cs typeface="Calibri"/>
                <a:sym typeface="Calibri"/>
              </a:rPr>
              <a:t>f(n)=h(n)</a:t>
            </a:r>
            <a:r>
              <a:t>，扩展</a:t>
            </a:r>
            <a:r>
              <a:rPr>
                <a:latin typeface="Calibri"/>
                <a:ea typeface="Calibri"/>
                <a:cs typeface="Calibri"/>
                <a:sym typeface="Calibri"/>
              </a:rPr>
              <a:t>“</a:t>
            </a:r>
            <a:r>
              <a:t>离目标最近</a:t>
            </a:r>
            <a:r>
              <a:rPr>
                <a:latin typeface="Calibri"/>
                <a:ea typeface="Calibri"/>
                <a:cs typeface="Calibri"/>
                <a:sym typeface="Calibri"/>
              </a:rPr>
              <a:t>”</a:t>
            </a:r>
            <a:r>
              <a:t>的结点</a:t>
            </a:r>
          </a:p>
          <a:p>
            <a:pPr marL="742950" lvl="1" indent="-285750">
              <a:spcBef>
                <a:spcPts val="0"/>
              </a:spcBef>
              <a:defRPr sz="2800"/>
            </a:pPr>
            <a:r>
              <a:t>“</a:t>
            </a:r>
            <a:r>
              <a:rPr>
                <a:latin typeface="宋体"/>
                <a:ea typeface="宋体"/>
                <a:cs typeface="宋体"/>
                <a:sym typeface="宋体"/>
              </a:rPr>
              <a:t>离目标最近</a:t>
            </a:r>
            <a:r>
              <a:t>”</a:t>
            </a:r>
            <a:r>
              <a:rPr>
                <a:latin typeface="宋体"/>
                <a:ea typeface="宋体"/>
                <a:cs typeface="宋体"/>
                <a:sym typeface="宋体"/>
              </a:rPr>
              <a:t>是一个估计值</a:t>
            </a:r>
          </a:p>
        </p:txBody>
      </p:sp>
      <p:sp>
        <p:nvSpPr>
          <p:cNvPr id="501" name="Shape 501"/>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66</a:t>
            </a:fld>
            <a:endParaRPr/>
          </a:p>
        </p:txBody>
      </p:sp>
      <p:pic>
        <p:nvPicPr>
          <p:cNvPr id="502" name="image30.png"/>
          <p:cNvPicPr>
            <a:picLocks noChangeAspect="1"/>
          </p:cNvPicPr>
          <p:nvPr/>
        </p:nvPicPr>
        <p:blipFill>
          <a:blip r:embed="rId2"/>
          <a:stretch>
            <a:fillRect/>
          </a:stretch>
        </p:blipFill>
        <p:spPr>
          <a:xfrm>
            <a:off x="804862" y="3170172"/>
            <a:ext cx="7534276" cy="3171827"/>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idx="4294967295"/>
          </p:nvPr>
        </p:nvSpPr>
        <p:spPr>
          <a:xfrm>
            <a:off x="457200" y="274636"/>
            <a:ext cx="8229600" cy="561978"/>
          </a:xfrm>
          <a:prstGeom prst="rect">
            <a:avLst/>
          </a:prstGeom>
        </p:spPr>
        <p:txBody>
          <a:bodyPr/>
          <a:lstStyle/>
          <a:p>
            <a:pPr algn="r" defTabSz="557783">
              <a:defRPr sz="2600"/>
            </a:pPr>
            <a:r>
              <a:t>5.2 </a:t>
            </a:r>
            <a:r>
              <a:rPr>
                <a:latin typeface="宋体"/>
                <a:ea typeface="宋体"/>
                <a:cs typeface="宋体"/>
                <a:sym typeface="宋体"/>
              </a:rPr>
              <a:t>贪婪最佳优先搜索</a:t>
            </a:r>
          </a:p>
        </p:txBody>
      </p:sp>
      <p:pic>
        <p:nvPicPr>
          <p:cNvPr id="505" name="image31.png"/>
          <p:cNvPicPr>
            <a:picLocks noChangeAspect="1"/>
          </p:cNvPicPr>
          <p:nvPr/>
        </p:nvPicPr>
        <p:blipFill>
          <a:blip r:embed="rId2"/>
          <a:stretch>
            <a:fillRect/>
          </a:stretch>
        </p:blipFill>
        <p:spPr>
          <a:xfrm>
            <a:off x="1825625" y="860425"/>
            <a:ext cx="6130925" cy="5997575"/>
          </a:xfrm>
          <a:prstGeom prst="rect">
            <a:avLst/>
          </a:prstGeom>
          <a:ln w="12700">
            <a:miter lim="400000"/>
          </a:ln>
        </p:spPr>
      </p:pic>
      <p:sp>
        <p:nvSpPr>
          <p:cNvPr id="506" name="Shape 50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67</a:t>
            </a:fld>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sp>
        <p:nvSpPr>
          <p:cNvPr id="508" name="Shape 508"/>
          <p:cNvSpPr>
            <a:spLocks noGrp="1"/>
          </p:cNvSpPr>
          <p:nvPr>
            <p:ph type="title" idx="4294967295"/>
          </p:nvPr>
        </p:nvSpPr>
        <p:spPr>
          <a:xfrm>
            <a:off x="457200" y="274636"/>
            <a:ext cx="8229600" cy="561978"/>
          </a:xfrm>
          <a:prstGeom prst="rect">
            <a:avLst/>
          </a:prstGeom>
        </p:spPr>
        <p:txBody>
          <a:bodyPr/>
          <a:lstStyle/>
          <a:p>
            <a:pPr algn="r" defTabSz="557783">
              <a:defRPr sz="2600"/>
            </a:pPr>
            <a:r>
              <a:t>5.2 </a:t>
            </a:r>
            <a:r>
              <a:rPr>
                <a:latin typeface="宋体"/>
                <a:ea typeface="宋体"/>
                <a:cs typeface="宋体"/>
                <a:sym typeface="宋体"/>
              </a:rPr>
              <a:t>贪婪最佳优先搜索</a:t>
            </a:r>
          </a:p>
        </p:txBody>
      </p:sp>
      <p:sp>
        <p:nvSpPr>
          <p:cNvPr id="509" name="Shape 509"/>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68</a:t>
            </a:fld>
            <a:endParaRPr/>
          </a:p>
        </p:txBody>
      </p:sp>
      <p:sp>
        <p:nvSpPr>
          <p:cNvPr id="510" name="Shape 510"/>
          <p:cNvSpPr>
            <a:spLocks noGrp="1"/>
          </p:cNvSpPr>
          <p:nvPr>
            <p:ph type="body" idx="4294967295"/>
          </p:nvPr>
        </p:nvSpPr>
        <p:spPr>
          <a:xfrm>
            <a:off x="457200" y="1600200"/>
            <a:ext cx="8229600" cy="4525963"/>
          </a:xfrm>
          <a:prstGeom prst="rect">
            <a:avLst/>
          </a:prstGeom>
        </p:spPr>
        <p:txBody>
          <a:bodyPr/>
          <a:lstStyle/>
          <a:p>
            <a:pPr>
              <a:buChar char="•"/>
            </a:pPr>
            <a:endParaRPr/>
          </a:p>
        </p:txBody>
      </p:sp>
      <p:pic>
        <p:nvPicPr>
          <p:cNvPr id="511" name="image13.png"/>
          <p:cNvPicPr>
            <a:picLocks noChangeAspect="1"/>
          </p:cNvPicPr>
          <p:nvPr/>
        </p:nvPicPr>
        <p:blipFill>
          <a:blip r:embed="rId2"/>
          <a:stretch>
            <a:fillRect/>
          </a:stretch>
        </p:blipFill>
        <p:spPr>
          <a:xfrm>
            <a:off x="80961" y="1169987"/>
            <a:ext cx="8982077" cy="5668963"/>
          </a:xfrm>
          <a:prstGeom prst="rect">
            <a:avLst/>
          </a:prstGeom>
          <a:ln w="12700">
            <a:miter lim="400000"/>
          </a:ln>
        </p:spPr>
      </p:pic>
      <p:sp>
        <p:nvSpPr>
          <p:cNvPr id="512" name="Shape 512"/>
          <p:cNvSpPr/>
          <p:nvPr/>
        </p:nvSpPr>
        <p:spPr>
          <a:xfrm>
            <a:off x="417512" y="2420936"/>
            <a:ext cx="503238" cy="503239"/>
          </a:xfrm>
          <a:prstGeom prst="ellipse">
            <a:avLst/>
          </a:prstGeom>
          <a:ln w="25400">
            <a:solidFill>
              <a:srgbClr val="FF0000"/>
            </a:solidFill>
          </a:ln>
        </p:spPr>
        <p:txBody>
          <a:bodyPr lIns="45718" tIns="45718" rIns="45718" bIns="45718" anchor="ctr"/>
          <a:lstStyle/>
          <a:p>
            <a:pPr algn="ctr">
              <a:defRPr sz="1800" b="0">
                <a:solidFill>
                  <a:srgbClr val="FFFFFF"/>
                </a:solidFill>
                <a:latin typeface="Calibri"/>
                <a:ea typeface="Calibri"/>
                <a:cs typeface="Calibri"/>
                <a:sym typeface="Calibri"/>
              </a:defRPr>
            </a:pPr>
            <a:endParaRPr/>
          </a:p>
        </p:txBody>
      </p:sp>
      <p:sp>
        <p:nvSpPr>
          <p:cNvPr id="513" name="Shape 513"/>
          <p:cNvSpPr/>
          <p:nvPr/>
        </p:nvSpPr>
        <p:spPr>
          <a:xfrm>
            <a:off x="2406650" y="2979736"/>
            <a:ext cx="503238" cy="504827"/>
          </a:xfrm>
          <a:prstGeom prst="ellipse">
            <a:avLst/>
          </a:prstGeom>
          <a:ln w="25400">
            <a:solidFill>
              <a:srgbClr val="FF0000"/>
            </a:solidFill>
          </a:ln>
        </p:spPr>
        <p:txBody>
          <a:bodyPr lIns="45718" tIns="45718" rIns="45718" bIns="45718" anchor="ctr"/>
          <a:lstStyle/>
          <a:p>
            <a:pPr algn="ctr">
              <a:defRPr sz="1800" b="0">
                <a:solidFill>
                  <a:srgbClr val="FFFFFF"/>
                </a:solidFill>
                <a:latin typeface="Calibri"/>
                <a:ea typeface="Calibri"/>
                <a:cs typeface="Calibri"/>
                <a:sym typeface="Calibri"/>
              </a:defRPr>
            </a:pPr>
            <a:endParaRPr/>
          </a:p>
        </p:txBody>
      </p:sp>
      <p:sp>
        <p:nvSpPr>
          <p:cNvPr id="514" name="Shape 514"/>
          <p:cNvSpPr/>
          <p:nvPr/>
        </p:nvSpPr>
        <p:spPr>
          <a:xfrm>
            <a:off x="4117975" y="3124200"/>
            <a:ext cx="469900" cy="504827"/>
          </a:xfrm>
          <a:prstGeom prst="ellipse">
            <a:avLst/>
          </a:prstGeom>
          <a:ln w="25400">
            <a:solidFill>
              <a:srgbClr val="FF0000"/>
            </a:solidFill>
          </a:ln>
        </p:spPr>
        <p:txBody>
          <a:bodyPr lIns="45718" tIns="45718" rIns="45718" bIns="45718" anchor="ctr"/>
          <a:lstStyle/>
          <a:p>
            <a:pPr algn="ctr">
              <a:defRPr sz="1800" b="0">
                <a:solidFill>
                  <a:srgbClr val="FFFFFF"/>
                </a:solidFill>
                <a:latin typeface="Calibri"/>
                <a:ea typeface="Calibri"/>
                <a:cs typeface="Calibri"/>
                <a:sym typeface="Calibri"/>
              </a:defRPr>
            </a:pPr>
            <a:endParaRPr/>
          </a:p>
        </p:txBody>
      </p:sp>
      <p:sp>
        <p:nvSpPr>
          <p:cNvPr id="515" name="Shape 515"/>
          <p:cNvSpPr/>
          <p:nvPr/>
        </p:nvSpPr>
        <p:spPr>
          <a:xfrm>
            <a:off x="5691187" y="5191125"/>
            <a:ext cx="469903" cy="503238"/>
          </a:xfrm>
          <a:prstGeom prst="ellipse">
            <a:avLst/>
          </a:prstGeom>
          <a:ln w="25400">
            <a:solidFill>
              <a:srgbClr val="FF0000"/>
            </a:solidFill>
          </a:ln>
        </p:spPr>
        <p:txBody>
          <a:bodyPr lIns="45718" tIns="45718" rIns="45718" bIns="45718" anchor="ctr"/>
          <a:lstStyle/>
          <a:p>
            <a:pPr algn="ctr">
              <a:defRPr sz="1800" b="0">
                <a:solidFill>
                  <a:srgbClr val="FFFFFF"/>
                </a:solidFill>
                <a:latin typeface="Calibri"/>
                <a:ea typeface="Calibri"/>
                <a:cs typeface="Calibri"/>
                <a:sym typeface="Calibri"/>
              </a:defRPr>
            </a:pPr>
            <a:endParaRPr/>
          </a:p>
        </p:txBody>
      </p:sp>
      <p:sp>
        <p:nvSpPr>
          <p:cNvPr id="516" name="Shape 516"/>
          <p:cNvSpPr/>
          <p:nvPr/>
        </p:nvSpPr>
        <p:spPr>
          <a:xfrm>
            <a:off x="2938461" y="3894137"/>
            <a:ext cx="304803" cy="304803"/>
          </a:xfrm>
          <a:prstGeom prst="ellipse">
            <a:avLst/>
          </a:prstGeom>
          <a:ln w="25400">
            <a:solidFill>
              <a:srgbClr val="00B050"/>
            </a:solidFill>
          </a:ln>
        </p:spPr>
        <p:txBody>
          <a:bodyPr lIns="45718" tIns="45718" rIns="45718" bIns="45718" anchor="ctr"/>
          <a:lstStyle/>
          <a:p>
            <a:pPr algn="ctr">
              <a:defRPr sz="1800" b="0">
                <a:solidFill>
                  <a:srgbClr val="FFFFFF"/>
                </a:solidFill>
                <a:latin typeface="Calibri"/>
                <a:ea typeface="Calibri"/>
                <a:cs typeface="Calibri"/>
                <a:sym typeface="Calibri"/>
              </a:defRPr>
            </a:pPr>
            <a:endParaRPr/>
          </a:p>
        </p:txBody>
      </p:sp>
      <p:sp>
        <p:nvSpPr>
          <p:cNvPr id="517" name="Shape 517"/>
          <p:cNvSpPr/>
          <p:nvPr/>
        </p:nvSpPr>
        <p:spPr>
          <a:xfrm>
            <a:off x="4427537" y="4614862"/>
            <a:ext cx="304803" cy="304803"/>
          </a:xfrm>
          <a:prstGeom prst="ellipse">
            <a:avLst/>
          </a:prstGeom>
          <a:ln w="25400">
            <a:solidFill>
              <a:srgbClr val="00B050"/>
            </a:solidFill>
          </a:ln>
        </p:spPr>
        <p:txBody>
          <a:bodyPr lIns="45718" tIns="45718" rIns="45718" bIns="45718" anchor="ctr"/>
          <a:lstStyle/>
          <a:p>
            <a:pPr algn="ctr">
              <a:defRPr sz="1800" b="0">
                <a:solidFill>
                  <a:srgbClr val="FFFFFF"/>
                </a:solidFill>
                <a:latin typeface="Calibri"/>
                <a:ea typeface="Calibri"/>
                <a:cs typeface="Calibri"/>
                <a:sym typeface="Calibri"/>
              </a:defRPr>
            </a:pPr>
            <a:endParaRPr/>
          </a:p>
        </p:txBody>
      </p:sp>
      <p:sp>
        <p:nvSpPr>
          <p:cNvPr id="518" name="Shape 518"/>
          <p:cNvSpPr/>
          <p:nvPr/>
        </p:nvSpPr>
        <p:spPr>
          <a:xfrm>
            <a:off x="5788025" y="5292725"/>
            <a:ext cx="304800" cy="304800"/>
          </a:xfrm>
          <a:prstGeom prst="ellipse">
            <a:avLst/>
          </a:prstGeom>
          <a:ln w="25400">
            <a:solidFill>
              <a:srgbClr val="00B050"/>
            </a:solidFill>
          </a:ln>
        </p:spPr>
        <p:txBody>
          <a:bodyPr lIns="45718" tIns="45718" rIns="45718" bIns="45718" anchor="ctr"/>
          <a:lstStyle/>
          <a:p>
            <a:pPr algn="ctr">
              <a:defRPr sz="1800" b="0">
                <a:solidFill>
                  <a:srgbClr val="FFFFFF"/>
                </a:solidFill>
                <a:latin typeface="Calibri"/>
                <a:ea typeface="Calibri"/>
                <a:cs typeface="Calibri"/>
                <a:sym typeface="Calibri"/>
              </a:defRPr>
            </a:pPr>
            <a:endParaRPr/>
          </a:p>
        </p:txBody>
      </p:sp>
      <p:sp>
        <p:nvSpPr>
          <p:cNvPr id="519" name="Shape 519"/>
          <p:cNvSpPr/>
          <p:nvPr/>
        </p:nvSpPr>
        <p:spPr>
          <a:xfrm>
            <a:off x="2506661" y="3086100"/>
            <a:ext cx="303215" cy="304800"/>
          </a:xfrm>
          <a:prstGeom prst="ellipse">
            <a:avLst/>
          </a:prstGeom>
          <a:ln w="25400">
            <a:solidFill>
              <a:srgbClr val="00B050"/>
            </a:solidFill>
          </a:ln>
        </p:spPr>
        <p:txBody>
          <a:bodyPr lIns="45718" tIns="45718" rIns="45718" bIns="45718" anchor="ctr"/>
          <a:lstStyle/>
          <a:p>
            <a:pPr algn="ctr">
              <a:defRPr sz="1800" b="0">
                <a:solidFill>
                  <a:srgbClr val="FFFFFF"/>
                </a:solidFill>
                <a:latin typeface="Calibri"/>
                <a:ea typeface="Calibri"/>
                <a:cs typeface="Calibri"/>
                <a:sym typeface="Calibri"/>
              </a:defRPr>
            </a:pPr>
            <a:endParaRPr/>
          </a:p>
        </p:txBody>
      </p:sp>
      <p:sp>
        <p:nvSpPr>
          <p:cNvPr id="520" name="Shape 520"/>
          <p:cNvSpPr/>
          <p:nvPr/>
        </p:nvSpPr>
        <p:spPr>
          <a:xfrm>
            <a:off x="522287" y="2509836"/>
            <a:ext cx="304803" cy="304803"/>
          </a:xfrm>
          <a:prstGeom prst="ellipse">
            <a:avLst/>
          </a:prstGeom>
          <a:ln w="25400">
            <a:solidFill>
              <a:srgbClr val="00B050"/>
            </a:solidFill>
          </a:ln>
        </p:spPr>
        <p:txBody>
          <a:bodyPr lIns="45718" tIns="45718" rIns="45718" bIns="45718" anchor="ctr"/>
          <a:lstStyle/>
          <a:p>
            <a:pPr algn="ctr">
              <a:defRPr sz="1800" b="0">
                <a:solidFill>
                  <a:srgbClr val="FFFFFF"/>
                </a:solidFill>
                <a:latin typeface="Calibri"/>
                <a:ea typeface="Calibri"/>
                <a:cs typeface="Calibri"/>
                <a:sym typeface="Calibri"/>
              </a:defRPr>
            </a:pPr>
            <a:endParaRPr/>
          </a:p>
        </p:txBody>
      </p:sp>
      <p:sp>
        <p:nvSpPr>
          <p:cNvPr id="521" name="Shape 521"/>
          <p:cNvSpPr/>
          <p:nvPr/>
        </p:nvSpPr>
        <p:spPr>
          <a:xfrm>
            <a:off x="2916236" y="1052512"/>
            <a:ext cx="469903" cy="504827"/>
          </a:xfrm>
          <a:prstGeom prst="ellipse">
            <a:avLst/>
          </a:prstGeom>
          <a:ln w="25400">
            <a:solidFill>
              <a:srgbClr val="FF0000"/>
            </a:solidFill>
          </a:ln>
        </p:spPr>
        <p:txBody>
          <a:bodyPr lIns="45718" tIns="45718" rIns="45718" bIns="45718" anchor="ctr"/>
          <a:lstStyle/>
          <a:p>
            <a:pPr algn="ctr">
              <a:defRPr sz="1800" b="0">
                <a:solidFill>
                  <a:srgbClr val="FFFFFF"/>
                </a:solidFill>
                <a:latin typeface="Calibri"/>
                <a:ea typeface="Calibri"/>
                <a:cs typeface="Calibri"/>
                <a:sym typeface="Calibri"/>
              </a:defRPr>
            </a:pPr>
            <a:endParaRPr/>
          </a:p>
        </p:txBody>
      </p:sp>
      <p:sp>
        <p:nvSpPr>
          <p:cNvPr id="522" name="Shape 522"/>
          <p:cNvSpPr/>
          <p:nvPr/>
        </p:nvSpPr>
        <p:spPr>
          <a:xfrm>
            <a:off x="3419475" y="1146175"/>
            <a:ext cx="2817814" cy="37083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b="0">
                <a:latin typeface="宋体"/>
                <a:ea typeface="宋体"/>
                <a:cs typeface="宋体"/>
                <a:sym typeface="宋体"/>
              </a:defRPr>
            </a:lvl1pPr>
          </a:lstStyle>
          <a:p>
            <a:r>
              <a:t>贪婪最佳优先搜索的解</a:t>
            </a:r>
          </a:p>
        </p:txBody>
      </p:sp>
      <p:sp>
        <p:nvSpPr>
          <p:cNvPr id="523" name="Shape 523"/>
          <p:cNvSpPr/>
          <p:nvPr/>
        </p:nvSpPr>
        <p:spPr>
          <a:xfrm>
            <a:off x="3043236" y="1773236"/>
            <a:ext cx="304803" cy="304803"/>
          </a:xfrm>
          <a:prstGeom prst="ellipse">
            <a:avLst/>
          </a:prstGeom>
          <a:ln w="25400">
            <a:solidFill>
              <a:srgbClr val="00B050"/>
            </a:solidFill>
          </a:ln>
        </p:spPr>
        <p:txBody>
          <a:bodyPr lIns="45718" tIns="45718" rIns="45718" bIns="45718" anchor="ctr"/>
          <a:lstStyle/>
          <a:p>
            <a:pPr algn="ctr">
              <a:defRPr sz="1800" b="0">
                <a:solidFill>
                  <a:srgbClr val="FFFFFF"/>
                </a:solidFill>
                <a:latin typeface="Calibri"/>
                <a:ea typeface="Calibri"/>
                <a:cs typeface="Calibri"/>
                <a:sym typeface="Calibri"/>
              </a:defRPr>
            </a:pPr>
            <a:endParaRPr/>
          </a:p>
        </p:txBody>
      </p:sp>
      <p:sp>
        <p:nvSpPr>
          <p:cNvPr id="524" name="Shape 524"/>
          <p:cNvSpPr/>
          <p:nvPr/>
        </p:nvSpPr>
        <p:spPr>
          <a:xfrm>
            <a:off x="3419475" y="1738311"/>
            <a:ext cx="2817814" cy="3708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b="0">
                <a:latin typeface="宋体"/>
                <a:ea typeface="宋体"/>
                <a:cs typeface="宋体"/>
                <a:sym typeface="宋体"/>
              </a:defRPr>
            </a:lvl1pPr>
          </a:lstStyle>
          <a:p>
            <a:r>
              <a:t>最优解</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p:cNvSpPr>
          <p:nvPr>
            <p:ph type="title" idx="4294967295"/>
          </p:nvPr>
        </p:nvSpPr>
        <p:spPr>
          <a:xfrm>
            <a:off x="457200" y="274636"/>
            <a:ext cx="8229600" cy="561978"/>
          </a:xfrm>
          <a:prstGeom prst="rect">
            <a:avLst/>
          </a:prstGeom>
        </p:spPr>
        <p:txBody>
          <a:bodyPr/>
          <a:lstStyle/>
          <a:p>
            <a:pPr algn="r" defTabSz="557783">
              <a:defRPr sz="2600"/>
            </a:pPr>
            <a:r>
              <a:t>5.2 </a:t>
            </a:r>
            <a:r>
              <a:rPr>
                <a:latin typeface="宋体"/>
                <a:ea typeface="宋体"/>
                <a:cs typeface="宋体"/>
                <a:sym typeface="宋体"/>
              </a:rPr>
              <a:t>贪婪最佳优先搜索</a:t>
            </a:r>
          </a:p>
        </p:txBody>
      </p:sp>
      <p:sp>
        <p:nvSpPr>
          <p:cNvPr id="527" name="Shape 527"/>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贪婪最佳优先搜索</a:t>
            </a:r>
          </a:p>
          <a:p>
            <a:pPr marL="742950" lvl="1" indent="-285750">
              <a:spcBef>
                <a:spcPts val="0"/>
              </a:spcBef>
              <a:defRPr sz="2800">
                <a:latin typeface="宋体"/>
                <a:ea typeface="宋体"/>
                <a:cs typeface="宋体"/>
                <a:sym typeface="宋体"/>
              </a:defRPr>
            </a:pPr>
            <a:r>
              <a:t>最优性：非最优</a:t>
            </a:r>
          </a:p>
          <a:p>
            <a:pPr marL="742950" lvl="1" indent="-285750">
              <a:spcBef>
                <a:spcPts val="0"/>
              </a:spcBef>
              <a:defRPr sz="2800">
                <a:latin typeface="宋体"/>
                <a:ea typeface="宋体"/>
                <a:cs typeface="宋体"/>
                <a:sym typeface="宋体"/>
              </a:defRPr>
            </a:pPr>
            <a:r>
              <a:t>完备性：树搜索，算法不完备，可能陷入死循环</a:t>
            </a:r>
          </a:p>
          <a:p>
            <a:pPr marL="1143000" lvl="2" indent="-228600">
              <a:spcBef>
                <a:spcPts val="0"/>
              </a:spcBef>
              <a:defRPr sz="2400">
                <a:latin typeface="宋体"/>
                <a:ea typeface="宋体"/>
                <a:cs typeface="宋体"/>
                <a:sym typeface="宋体"/>
              </a:defRPr>
            </a:pPr>
            <a:r>
              <a:t>从</a:t>
            </a:r>
            <a:r>
              <a:rPr>
                <a:latin typeface="Calibri"/>
                <a:ea typeface="Calibri"/>
                <a:cs typeface="Calibri"/>
                <a:sym typeface="Calibri"/>
              </a:rPr>
              <a:t>Iasi</a:t>
            </a:r>
            <a:r>
              <a:t>到</a:t>
            </a:r>
            <a:r>
              <a:rPr>
                <a:latin typeface="Calibri"/>
                <a:ea typeface="Calibri"/>
                <a:cs typeface="Calibri"/>
                <a:sym typeface="Calibri"/>
              </a:rPr>
              <a:t>Fagaras</a:t>
            </a:r>
            <a:r>
              <a:t>，陷入</a:t>
            </a:r>
            <a:r>
              <a:rPr>
                <a:latin typeface="Calibri"/>
                <a:ea typeface="Calibri"/>
                <a:cs typeface="Calibri"/>
                <a:sym typeface="Calibri"/>
              </a:rPr>
              <a:t>Iasi-Neamt-Iasi</a:t>
            </a:r>
            <a:r>
              <a:t>的死循环</a:t>
            </a:r>
          </a:p>
        </p:txBody>
      </p:sp>
      <p:sp>
        <p:nvSpPr>
          <p:cNvPr id="528" name="Shape 528"/>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69</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1. </a:t>
            </a:r>
            <a:r>
              <a:t>真空吸尘器世界</a:t>
            </a:r>
          </a:p>
        </p:txBody>
      </p:sp>
      <p:sp>
        <p:nvSpPr>
          <p:cNvPr id="169" name="Shape 169"/>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1. </a:t>
            </a:r>
            <a:r>
              <a:t>真空吸尘器世界</a:t>
            </a:r>
          </a:p>
        </p:txBody>
      </p:sp>
      <p:sp>
        <p:nvSpPr>
          <p:cNvPr id="170" name="Shape 170"/>
          <p:cNvSpPr>
            <a:spLocks noGrp="1"/>
          </p:cNvSpPr>
          <p:nvPr>
            <p:ph type="sldNum" sz="quarter" idx="4294967295"/>
          </p:nvPr>
        </p:nvSpPr>
        <p:spPr>
          <a:xfrm>
            <a:off x="8344534" y="6258242"/>
            <a:ext cx="342264"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7</a:t>
            </a:fld>
            <a:endParaRPr/>
          </a:p>
        </p:txBody>
      </p:sp>
      <p:pic>
        <p:nvPicPr>
          <p:cNvPr id="171" name="image4.png"/>
          <p:cNvPicPr>
            <a:picLocks noChangeAspect="1"/>
          </p:cNvPicPr>
          <p:nvPr/>
        </p:nvPicPr>
        <p:blipFill>
          <a:blip r:embed="rId2"/>
          <a:stretch>
            <a:fillRect/>
          </a:stretch>
        </p:blipFill>
        <p:spPr>
          <a:xfrm>
            <a:off x="1579562" y="2420936"/>
            <a:ext cx="6067427" cy="3581403"/>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p:cNvSpPr>
          <p:nvPr>
            <p:ph type="title" idx="4294967295"/>
          </p:nvPr>
        </p:nvSpPr>
        <p:spPr>
          <a:xfrm>
            <a:off x="457200" y="274636"/>
            <a:ext cx="8229600" cy="561978"/>
          </a:xfrm>
          <a:prstGeom prst="rect">
            <a:avLst/>
          </a:prstGeom>
        </p:spPr>
        <p:txBody>
          <a:bodyPr/>
          <a:lstStyle/>
          <a:p>
            <a:pPr algn="r" defTabSz="557783">
              <a:defRPr sz="2600"/>
            </a:pPr>
            <a:r>
              <a:t>5.3 A*</a:t>
            </a:r>
            <a:r>
              <a:rPr>
                <a:latin typeface="宋体"/>
                <a:ea typeface="宋体"/>
                <a:cs typeface="宋体"/>
                <a:sym typeface="宋体"/>
              </a:rPr>
              <a:t>搜索</a:t>
            </a:r>
          </a:p>
        </p:txBody>
      </p:sp>
      <p:sp>
        <p:nvSpPr>
          <p:cNvPr id="531" name="Shape 531"/>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评估函数</a:t>
            </a:r>
            <a:r>
              <a:rPr>
                <a:latin typeface="Calibri"/>
                <a:ea typeface="Calibri"/>
                <a:cs typeface="Calibri"/>
                <a:sym typeface="Calibri"/>
              </a:rPr>
              <a:t>f(n)=g(n)+h(n)</a:t>
            </a:r>
          </a:p>
          <a:p>
            <a:pPr marL="742950" lvl="1" indent="-285750">
              <a:spcBef>
                <a:spcPts val="0"/>
              </a:spcBef>
              <a:defRPr sz="2800"/>
            </a:pPr>
            <a:r>
              <a:t>g(n)</a:t>
            </a:r>
            <a:r>
              <a:rPr>
                <a:latin typeface="宋体"/>
                <a:ea typeface="宋体"/>
                <a:cs typeface="宋体"/>
                <a:sym typeface="宋体"/>
              </a:rPr>
              <a:t>是从开始结点到当前结点</a:t>
            </a:r>
            <a:r>
              <a:t>n</a:t>
            </a:r>
            <a:r>
              <a:rPr>
                <a:latin typeface="宋体"/>
                <a:ea typeface="宋体"/>
                <a:cs typeface="宋体"/>
                <a:sym typeface="宋体"/>
              </a:rPr>
              <a:t>的实际代价</a:t>
            </a:r>
          </a:p>
          <a:p>
            <a:pPr marL="742950" lvl="1" indent="-285750">
              <a:spcBef>
                <a:spcPts val="0"/>
              </a:spcBef>
              <a:defRPr sz="2800"/>
            </a:pPr>
            <a:r>
              <a:t>h(n)</a:t>
            </a:r>
            <a:r>
              <a:rPr>
                <a:latin typeface="宋体"/>
                <a:ea typeface="宋体"/>
                <a:cs typeface="宋体"/>
                <a:sym typeface="宋体"/>
              </a:rPr>
              <a:t>是从当前结点</a:t>
            </a:r>
            <a:r>
              <a:t>n</a:t>
            </a:r>
            <a:r>
              <a:rPr>
                <a:latin typeface="宋体"/>
                <a:ea typeface="宋体"/>
                <a:cs typeface="宋体"/>
                <a:sym typeface="宋体"/>
              </a:rPr>
              <a:t>到目标结点的最优解的估计代价</a:t>
            </a:r>
          </a:p>
          <a:p>
            <a:pPr marL="742950" lvl="1" indent="-285750">
              <a:spcBef>
                <a:spcPts val="0"/>
              </a:spcBef>
              <a:defRPr sz="2800"/>
            </a:pPr>
            <a:r>
              <a:t>f(n)</a:t>
            </a:r>
            <a:r>
              <a:rPr>
                <a:latin typeface="宋体"/>
                <a:ea typeface="宋体"/>
                <a:cs typeface="宋体"/>
                <a:sym typeface="宋体"/>
              </a:rPr>
              <a:t>是经过结点</a:t>
            </a:r>
            <a:r>
              <a:t>n</a:t>
            </a:r>
            <a:r>
              <a:rPr>
                <a:latin typeface="宋体"/>
                <a:ea typeface="宋体"/>
                <a:cs typeface="宋体"/>
                <a:sym typeface="宋体"/>
              </a:rPr>
              <a:t>的最优解的估计代价</a:t>
            </a:r>
          </a:p>
          <a:p>
            <a:pPr>
              <a:buChar char="•"/>
              <a:defRPr>
                <a:latin typeface="宋体"/>
                <a:ea typeface="宋体"/>
                <a:cs typeface="宋体"/>
                <a:sym typeface="宋体"/>
              </a:defRPr>
            </a:pPr>
            <a:r>
              <a:t>保证最优性的条件</a:t>
            </a:r>
          </a:p>
          <a:p>
            <a:pPr marL="742950" lvl="1" indent="-285750">
              <a:spcBef>
                <a:spcPts val="0"/>
              </a:spcBef>
              <a:defRPr sz="2800">
                <a:latin typeface="宋体"/>
                <a:ea typeface="宋体"/>
                <a:cs typeface="宋体"/>
                <a:sym typeface="宋体"/>
              </a:defRPr>
            </a:pPr>
            <a:r>
              <a:t>树搜索：可采纳性</a:t>
            </a:r>
          </a:p>
          <a:p>
            <a:pPr marL="742950" lvl="1" indent="-285750">
              <a:spcBef>
                <a:spcPts val="0"/>
              </a:spcBef>
              <a:defRPr sz="2800">
                <a:latin typeface="宋体"/>
                <a:ea typeface="宋体"/>
                <a:cs typeface="宋体"/>
                <a:sym typeface="宋体"/>
              </a:defRPr>
            </a:pPr>
            <a:r>
              <a:t>图搜索：一致性</a:t>
            </a:r>
          </a:p>
        </p:txBody>
      </p:sp>
      <p:sp>
        <p:nvSpPr>
          <p:cNvPr id="532" name="Shape 532"/>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70</a:t>
            </a:fld>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p:cNvSpPr>
          <p:nvPr>
            <p:ph type="title" idx="4294967295"/>
          </p:nvPr>
        </p:nvSpPr>
        <p:spPr>
          <a:xfrm>
            <a:off x="457200" y="274636"/>
            <a:ext cx="8229600" cy="561978"/>
          </a:xfrm>
          <a:prstGeom prst="rect">
            <a:avLst/>
          </a:prstGeom>
        </p:spPr>
        <p:txBody>
          <a:bodyPr/>
          <a:lstStyle/>
          <a:p>
            <a:pPr algn="r" defTabSz="557783">
              <a:defRPr sz="2600"/>
            </a:pPr>
            <a:r>
              <a:t>5.3 A*</a:t>
            </a:r>
            <a:r>
              <a:rPr>
                <a:latin typeface="宋体"/>
                <a:ea typeface="宋体"/>
                <a:cs typeface="宋体"/>
                <a:sym typeface="宋体"/>
              </a:rPr>
              <a:t>搜索</a:t>
            </a:r>
          </a:p>
        </p:txBody>
      </p:sp>
      <p:sp>
        <p:nvSpPr>
          <p:cNvPr id="535" name="Shape 535"/>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可采纳性</a:t>
            </a:r>
          </a:p>
          <a:p>
            <a:pPr marL="742950" lvl="1" indent="-285750">
              <a:spcBef>
                <a:spcPts val="0"/>
              </a:spcBef>
              <a:defRPr sz="2800"/>
            </a:pPr>
            <a:r>
              <a:t>h(n)</a:t>
            </a:r>
            <a:r>
              <a:rPr>
                <a:latin typeface="宋体"/>
                <a:ea typeface="宋体"/>
                <a:cs typeface="宋体"/>
                <a:sym typeface="宋体"/>
              </a:rPr>
              <a:t>是可采纳启发式，不会过高估计到达目标的代价：</a:t>
            </a:r>
            <a:r>
              <a:t>h(n)</a:t>
            </a:r>
            <a:r>
              <a:rPr>
                <a:latin typeface="Symbol"/>
                <a:ea typeface="Symbol"/>
                <a:cs typeface="Symbol"/>
                <a:sym typeface="Symbol"/>
              </a:rPr>
              <a:t>≤</a:t>
            </a:r>
            <a:r>
              <a:t>h*(n)</a:t>
            </a:r>
          </a:p>
          <a:p>
            <a:pPr marL="742950" lvl="1" indent="-285750">
              <a:spcBef>
                <a:spcPts val="0"/>
              </a:spcBef>
              <a:defRPr sz="2800">
                <a:latin typeface="宋体"/>
                <a:ea typeface="宋体"/>
                <a:cs typeface="宋体"/>
                <a:sym typeface="宋体"/>
              </a:defRPr>
            </a:pPr>
            <a:r>
              <a:t>涵义：</a:t>
            </a:r>
            <a:r>
              <a:rPr>
                <a:latin typeface="Calibri"/>
                <a:ea typeface="Calibri"/>
                <a:cs typeface="Calibri"/>
                <a:sym typeface="Calibri"/>
              </a:rPr>
              <a:t>f(n)</a:t>
            </a:r>
            <a:r>
              <a:t>不会超过经过结点</a:t>
            </a:r>
            <a:r>
              <a:rPr>
                <a:latin typeface="Calibri"/>
                <a:ea typeface="Calibri"/>
                <a:cs typeface="Calibri"/>
                <a:sym typeface="Calibri"/>
              </a:rPr>
              <a:t>n</a:t>
            </a:r>
            <a:r>
              <a:t>的最优解的实际代价</a:t>
            </a:r>
          </a:p>
          <a:p>
            <a:pPr marL="742950" lvl="1" indent="-285750">
              <a:spcBef>
                <a:spcPts val="0"/>
              </a:spcBef>
              <a:defRPr sz="2800">
                <a:latin typeface="宋体"/>
                <a:ea typeface="宋体"/>
                <a:cs typeface="宋体"/>
                <a:sym typeface="宋体"/>
              </a:defRPr>
            </a:pPr>
            <a:r>
              <a:t>若</a:t>
            </a:r>
            <a:r>
              <a:rPr>
                <a:latin typeface="Calibri"/>
                <a:ea typeface="Calibri"/>
                <a:cs typeface="Calibri"/>
                <a:sym typeface="Calibri"/>
              </a:rPr>
              <a:t>h(n)</a:t>
            </a:r>
            <a:r>
              <a:t>是可采纳的，则</a:t>
            </a:r>
            <a:r>
              <a:rPr>
                <a:latin typeface="Calibri"/>
                <a:ea typeface="Calibri"/>
                <a:cs typeface="Calibri"/>
                <a:sym typeface="Calibri"/>
              </a:rPr>
              <a:t>A*</a:t>
            </a:r>
            <a:r>
              <a:t>树搜索是最优的。</a:t>
            </a:r>
          </a:p>
        </p:txBody>
      </p:sp>
      <p:sp>
        <p:nvSpPr>
          <p:cNvPr id="536" name="Shape 53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71</a:t>
            </a:fld>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72</a:t>
            </a:fld>
            <a:endParaRPr/>
          </a:p>
        </p:txBody>
      </p:sp>
      <p:pic>
        <p:nvPicPr>
          <p:cNvPr id="541" name="image32.png"/>
          <p:cNvPicPr>
            <a:picLocks noChangeAspect="1"/>
          </p:cNvPicPr>
          <p:nvPr/>
        </p:nvPicPr>
        <p:blipFill>
          <a:blip r:embed="rId2"/>
          <a:stretch>
            <a:fillRect/>
          </a:stretch>
        </p:blipFill>
        <p:spPr>
          <a:xfrm>
            <a:off x="1241425" y="188912"/>
            <a:ext cx="7905750" cy="6667501"/>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73</a:t>
            </a:fld>
            <a:endParaRPr/>
          </a:p>
        </p:txBody>
      </p:sp>
      <p:pic>
        <p:nvPicPr>
          <p:cNvPr id="544" name="image33.png"/>
          <p:cNvPicPr>
            <a:picLocks noChangeAspect="1"/>
          </p:cNvPicPr>
          <p:nvPr/>
        </p:nvPicPr>
        <p:blipFill>
          <a:blip r:embed="rId2"/>
          <a:stretch>
            <a:fillRect/>
          </a:stretch>
        </p:blipFill>
        <p:spPr>
          <a:xfrm>
            <a:off x="995362" y="522287"/>
            <a:ext cx="8143876" cy="6362702"/>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p:cNvSpPr>
          <p:nvPr>
            <p:ph type="title" idx="4294967295"/>
          </p:nvPr>
        </p:nvSpPr>
        <p:spPr>
          <a:xfrm>
            <a:off x="457200" y="274636"/>
            <a:ext cx="8229600" cy="561978"/>
          </a:xfrm>
          <a:prstGeom prst="rect">
            <a:avLst/>
          </a:prstGeom>
        </p:spPr>
        <p:txBody>
          <a:bodyPr/>
          <a:lstStyle/>
          <a:p>
            <a:pPr algn="r" defTabSz="557783">
              <a:defRPr sz="2600"/>
            </a:pPr>
            <a:r>
              <a:t>5.3 A*</a:t>
            </a:r>
            <a:r>
              <a:rPr>
                <a:latin typeface="宋体"/>
                <a:ea typeface="宋体"/>
                <a:cs typeface="宋体"/>
                <a:sym typeface="宋体"/>
              </a:rPr>
              <a:t>搜索</a:t>
            </a:r>
          </a:p>
        </p:txBody>
      </p:sp>
      <p:sp>
        <p:nvSpPr>
          <p:cNvPr id="547" name="Shape 547"/>
          <p:cNvSpPr>
            <a:spLocks noGrp="1"/>
          </p:cNvSpPr>
          <p:nvPr>
            <p:ph type="body" idx="4294967295"/>
          </p:nvPr>
        </p:nvSpPr>
        <p:spPr>
          <a:xfrm>
            <a:off x="457200" y="1600200"/>
            <a:ext cx="8229600" cy="4525963"/>
          </a:xfrm>
          <a:prstGeom prst="rect">
            <a:avLst/>
          </a:prstGeom>
        </p:spPr>
        <p:txBody>
          <a:bodyPr/>
          <a:lstStyle/>
          <a:p>
            <a:pPr marL="339470" indent="-339470" defTabSz="905255">
              <a:buChar char="•"/>
              <a:defRPr sz="3100">
                <a:latin typeface="宋体"/>
                <a:ea typeface="宋体"/>
                <a:cs typeface="宋体"/>
                <a:sym typeface="宋体"/>
              </a:defRPr>
            </a:pPr>
            <a:r>
              <a:t>一致性</a:t>
            </a:r>
            <a:r>
              <a:rPr>
                <a:latin typeface="Calibri"/>
                <a:ea typeface="Calibri"/>
                <a:cs typeface="Calibri"/>
                <a:sym typeface="Calibri"/>
              </a:rPr>
              <a:t>/</a:t>
            </a:r>
            <a:r>
              <a:t>单调性</a:t>
            </a:r>
          </a:p>
          <a:p>
            <a:pPr marL="735519" lvl="1" indent="-282891" defTabSz="905255">
              <a:spcBef>
                <a:spcPts val="0"/>
              </a:spcBef>
              <a:defRPr sz="2700"/>
            </a:pPr>
            <a:r>
              <a:t>h(n)</a:t>
            </a:r>
            <a:r>
              <a:rPr>
                <a:latin typeface="宋体"/>
                <a:ea typeface="宋体"/>
                <a:cs typeface="宋体"/>
                <a:sym typeface="宋体"/>
              </a:rPr>
              <a:t>是一致的，如果对于任意结点</a:t>
            </a:r>
            <a:r>
              <a:t>n</a:t>
            </a:r>
            <a:r>
              <a:rPr>
                <a:latin typeface="宋体"/>
                <a:ea typeface="宋体"/>
                <a:cs typeface="宋体"/>
                <a:sym typeface="宋体"/>
              </a:rPr>
              <a:t>和通过动作</a:t>
            </a:r>
            <a:r>
              <a:t>a</a:t>
            </a:r>
            <a:r>
              <a:rPr>
                <a:latin typeface="宋体"/>
                <a:ea typeface="宋体"/>
                <a:cs typeface="宋体"/>
                <a:sym typeface="宋体"/>
              </a:rPr>
              <a:t>生成的后继结点</a:t>
            </a:r>
            <a:r>
              <a:t>n’</a:t>
            </a:r>
            <a:r>
              <a:rPr>
                <a:latin typeface="宋体"/>
                <a:ea typeface="宋体"/>
                <a:cs typeface="宋体"/>
                <a:sym typeface="宋体"/>
              </a:rPr>
              <a:t>，从</a:t>
            </a:r>
            <a:r>
              <a:t>n</a:t>
            </a:r>
            <a:r>
              <a:rPr>
                <a:latin typeface="宋体"/>
                <a:ea typeface="宋体"/>
                <a:cs typeface="宋体"/>
                <a:sym typeface="宋体"/>
              </a:rPr>
              <a:t>到达目标的估计代价不大于从</a:t>
            </a:r>
            <a:r>
              <a:t>n</a:t>
            </a:r>
            <a:r>
              <a:rPr>
                <a:latin typeface="宋体"/>
                <a:ea typeface="宋体"/>
                <a:cs typeface="宋体"/>
                <a:sym typeface="宋体"/>
              </a:rPr>
              <a:t>到</a:t>
            </a:r>
            <a:r>
              <a:t>n’</a:t>
            </a:r>
            <a:r>
              <a:rPr>
                <a:latin typeface="宋体"/>
                <a:ea typeface="宋体"/>
                <a:cs typeface="宋体"/>
                <a:sym typeface="宋体"/>
              </a:rPr>
              <a:t>的单步代价与从</a:t>
            </a:r>
            <a:r>
              <a:t>n’</a:t>
            </a:r>
            <a:r>
              <a:rPr>
                <a:latin typeface="宋体"/>
                <a:ea typeface="宋体"/>
                <a:cs typeface="宋体"/>
                <a:sym typeface="宋体"/>
              </a:rPr>
              <a:t>到达目标的估计代价之和：</a:t>
            </a:r>
            <a:r>
              <a:t>h(n)</a:t>
            </a:r>
            <a:r>
              <a:rPr>
                <a:latin typeface="Symbol"/>
                <a:ea typeface="Symbol"/>
                <a:cs typeface="Symbol"/>
                <a:sym typeface="Symbol"/>
              </a:rPr>
              <a:t>≤</a:t>
            </a:r>
            <a:r>
              <a:t>c(n,a,n’)+h(n’)</a:t>
            </a:r>
          </a:p>
          <a:p>
            <a:pPr marL="735519" lvl="1" indent="-282891" defTabSz="905255">
              <a:spcBef>
                <a:spcPts val="0"/>
              </a:spcBef>
              <a:defRPr sz="2700">
                <a:latin typeface="宋体"/>
                <a:ea typeface="宋体"/>
                <a:cs typeface="宋体"/>
                <a:sym typeface="宋体"/>
              </a:defRPr>
            </a:pPr>
            <a:r>
              <a:t>涵义：从</a:t>
            </a:r>
            <a:r>
              <a:rPr>
                <a:latin typeface="Calibri"/>
                <a:ea typeface="Calibri"/>
                <a:cs typeface="Calibri"/>
                <a:sym typeface="Calibri"/>
              </a:rPr>
              <a:t>n</a:t>
            </a:r>
            <a:r>
              <a:t>到达目标的估计代价是所有从</a:t>
            </a:r>
            <a:r>
              <a:rPr>
                <a:latin typeface="Calibri"/>
                <a:ea typeface="Calibri"/>
                <a:cs typeface="Calibri"/>
                <a:sym typeface="Calibri"/>
              </a:rPr>
              <a:t>n</a:t>
            </a:r>
            <a:r>
              <a:t>到达目标的代价的下界</a:t>
            </a:r>
          </a:p>
          <a:p>
            <a:pPr marL="735519" lvl="1" indent="-282891" defTabSz="905255">
              <a:spcBef>
                <a:spcPts val="0"/>
              </a:spcBef>
              <a:defRPr sz="2700">
                <a:latin typeface="宋体"/>
                <a:ea typeface="宋体"/>
                <a:cs typeface="宋体"/>
                <a:sym typeface="宋体"/>
              </a:defRPr>
            </a:pPr>
            <a:r>
              <a:t>一致性保证可采纳性</a:t>
            </a:r>
          </a:p>
          <a:p>
            <a:pPr marL="735519" lvl="1" indent="-282891" defTabSz="905255">
              <a:spcBef>
                <a:spcPts val="0"/>
              </a:spcBef>
              <a:defRPr sz="2700">
                <a:latin typeface="宋体"/>
                <a:ea typeface="宋体"/>
                <a:cs typeface="宋体"/>
                <a:sym typeface="宋体"/>
              </a:defRPr>
            </a:pPr>
            <a:r>
              <a:t>若</a:t>
            </a:r>
            <a:r>
              <a:rPr>
                <a:latin typeface="Calibri"/>
                <a:ea typeface="Calibri"/>
                <a:cs typeface="Calibri"/>
                <a:sym typeface="Calibri"/>
              </a:rPr>
              <a:t>h(n)</a:t>
            </a:r>
            <a:r>
              <a:t>是一致的，则</a:t>
            </a:r>
            <a:r>
              <a:rPr>
                <a:latin typeface="Calibri"/>
                <a:ea typeface="Calibri"/>
                <a:cs typeface="Calibri"/>
                <a:sym typeface="Calibri"/>
              </a:rPr>
              <a:t>A*</a:t>
            </a:r>
            <a:r>
              <a:t>图搜索是最优的</a:t>
            </a:r>
          </a:p>
        </p:txBody>
      </p:sp>
      <p:sp>
        <p:nvSpPr>
          <p:cNvPr id="548" name="Shape 548"/>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74</a:t>
            </a:fld>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p:cNvSpPr>
          <p:nvPr>
            <p:ph type="title" idx="4294967295"/>
          </p:nvPr>
        </p:nvSpPr>
        <p:spPr>
          <a:xfrm>
            <a:off x="457200" y="274636"/>
            <a:ext cx="8229600" cy="561978"/>
          </a:xfrm>
          <a:prstGeom prst="rect">
            <a:avLst/>
          </a:prstGeom>
        </p:spPr>
        <p:txBody>
          <a:bodyPr/>
          <a:lstStyle/>
          <a:p>
            <a:pPr algn="r" defTabSz="557783">
              <a:defRPr sz="2600"/>
            </a:pPr>
            <a:r>
              <a:t>5.4 </a:t>
            </a:r>
            <a:r>
              <a:rPr>
                <a:latin typeface="宋体"/>
                <a:ea typeface="宋体"/>
                <a:cs typeface="宋体"/>
                <a:sym typeface="宋体"/>
              </a:rPr>
              <a:t>存储受限的启发式搜索</a:t>
            </a:r>
          </a:p>
        </p:txBody>
      </p:sp>
      <p:sp>
        <p:nvSpPr>
          <p:cNvPr id="553" name="Shape 553"/>
          <p:cNvSpPr>
            <a:spLocks noGrp="1"/>
          </p:cNvSpPr>
          <p:nvPr>
            <p:ph type="body" idx="4294967295"/>
          </p:nvPr>
        </p:nvSpPr>
        <p:spPr>
          <a:xfrm>
            <a:off x="457200" y="1600200"/>
            <a:ext cx="8229600" cy="4525963"/>
          </a:xfrm>
          <a:prstGeom prst="rect">
            <a:avLst/>
          </a:prstGeom>
        </p:spPr>
        <p:txBody>
          <a:bodyPr/>
          <a:lstStyle/>
          <a:p>
            <a:pPr marL="339470" indent="-339470" defTabSz="905255">
              <a:buChar char="•"/>
              <a:defRPr sz="3100">
                <a:latin typeface="宋体"/>
                <a:ea typeface="宋体"/>
                <a:cs typeface="宋体"/>
                <a:sym typeface="宋体"/>
              </a:defRPr>
            </a:pPr>
            <a:r>
              <a:rPr dirty="0" err="1"/>
              <a:t>递归最佳优先搜索</a:t>
            </a:r>
            <a:endParaRPr dirty="0"/>
          </a:p>
          <a:p>
            <a:pPr marL="735519" lvl="1" indent="-282891" defTabSz="905255">
              <a:spcBef>
                <a:spcPts val="0"/>
              </a:spcBef>
              <a:defRPr sz="2700">
                <a:latin typeface="宋体"/>
                <a:ea typeface="宋体"/>
                <a:cs typeface="宋体"/>
                <a:sym typeface="宋体"/>
              </a:defRPr>
            </a:pPr>
            <a:r>
              <a:rPr dirty="0" err="1"/>
              <a:t>模仿只使用线性空间的最佳优先搜索</a:t>
            </a:r>
            <a:endParaRPr dirty="0"/>
          </a:p>
          <a:p>
            <a:pPr marL="735519" lvl="1" indent="-282891" defTabSz="905255">
              <a:spcBef>
                <a:spcPts val="0"/>
              </a:spcBef>
              <a:defRPr sz="2700"/>
            </a:pPr>
            <a:r>
              <a:rPr dirty="0" err="1"/>
              <a:t>f_limit</a:t>
            </a:r>
            <a:r>
              <a:rPr dirty="0" err="1">
                <a:latin typeface="宋体"/>
                <a:ea typeface="宋体"/>
                <a:cs typeface="宋体"/>
                <a:sym typeface="宋体"/>
              </a:rPr>
              <a:t>：从历史扩展结点得到的最佳</a:t>
            </a:r>
            <a:r>
              <a:rPr dirty="0" err="1">
                <a:solidFill>
                  <a:srgbClr val="FF2600"/>
                </a:solidFill>
                <a:latin typeface="宋体"/>
                <a:ea typeface="宋体"/>
                <a:cs typeface="宋体"/>
                <a:sym typeface="宋体"/>
              </a:rPr>
              <a:t>候选</a:t>
            </a:r>
            <a:r>
              <a:rPr dirty="0" err="1">
                <a:latin typeface="宋体"/>
                <a:ea typeface="宋体"/>
                <a:cs typeface="宋体"/>
                <a:sym typeface="宋体"/>
              </a:rPr>
              <a:t>路径的</a:t>
            </a:r>
            <a:r>
              <a:rPr dirty="0" err="1"/>
              <a:t>f</a:t>
            </a:r>
            <a:r>
              <a:rPr dirty="0" err="1">
                <a:latin typeface="宋体"/>
                <a:ea typeface="宋体"/>
                <a:cs typeface="宋体"/>
                <a:sym typeface="宋体"/>
              </a:rPr>
              <a:t>值</a:t>
            </a:r>
            <a:endParaRPr dirty="0">
              <a:latin typeface="宋体"/>
              <a:ea typeface="宋体"/>
              <a:cs typeface="宋体"/>
              <a:sym typeface="宋体"/>
            </a:endParaRPr>
          </a:p>
          <a:p>
            <a:pPr marL="735519" lvl="1" indent="-282891" defTabSz="905255">
              <a:spcBef>
                <a:spcPts val="0"/>
              </a:spcBef>
              <a:defRPr sz="2700">
                <a:latin typeface="宋体"/>
                <a:ea typeface="宋体"/>
                <a:cs typeface="宋体"/>
                <a:sym typeface="宋体"/>
              </a:defRPr>
            </a:pPr>
            <a:r>
              <a:rPr dirty="0" err="1"/>
              <a:t>若当前结点的</a:t>
            </a:r>
            <a:r>
              <a:rPr dirty="0" err="1">
                <a:latin typeface="Calibri"/>
                <a:ea typeface="Calibri"/>
                <a:cs typeface="Calibri"/>
                <a:sym typeface="Calibri"/>
              </a:rPr>
              <a:t>f</a:t>
            </a:r>
            <a:r>
              <a:rPr dirty="0" err="1"/>
              <a:t>值超过了</a:t>
            </a:r>
            <a:r>
              <a:rPr dirty="0" err="1">
                <a:latin typeface="Calibri"/>
                <a:ea typeface="Calibri"/>
                <a:cs typeface="Calibri"/>
                <a:sym typeface="Calibri"/>
              </a:rPr>
              <a:t>f_limit</a:t>
            </a:r>
            <a:r>
              <a:rPr dirty="0">
                <a:latin typeface="Calibri"/>
                <a:ea typeface="Calibri"/>
                <a:cs typeface="Calibri"/>
                <a:sym typeface="Calibri"/>
              </a:rPr>
              <a:t> </a:t>
            </a:r>
            <a:r>
              <a:rPr dirty="0"/>
              <a:t>，</a:t>
            </a:r>
            <a:r>
              <a:rPr dirty="0" err="1"/>
              <a:t>递归调用候选路径</a:t>
            </a:r>
            <a:endParaRPr dirty="0"/>
          </a:p>
          <a:p>
            <a:pPr marL="735519" lvl="1" indent="-282891" defTabSz="905255">
              <a:spcBef>
                <a:spcPts val="0"/>
              </a:spcBef>
              <a:defRPr sz="2700">
                <a:latin typeface="宋体"/>
                <a:ea typeface="宋体"/>
                <a:cs typeface="宋体"/>
                <a:sym typeface="宋体"/>
              </a:defRPr>
            </a:pPr>
            <a:r>
              <a:rPr dirty="0" err="1"/>
              <a:t>递归回溯时，用当前结点的子结点的最佳</a:t>
            </a:r>
            <a:r>
              <a:rPr dirty="0" err="1">
                <a:latin typeface="Calibri"/>
                <a:ea typeface="Calibri"/>
                <a:cs typeface="Calibri"/>
                <a:sym typeface="Calibri"/>
              </a:rPr>
              <a:t>f</a:t>
            </a:r>
            <a:r>
              <a:rPr dirty="0" err="1"/>
              <a:t>值替换</a:t>
            </a:r>
            <a:r>
              <a:rPr dirty="0" err="1">
                <a:solidFill>
                  <a:srgbClr val="FF0000"/>
                </a:solidFill>
              </a:rPr>
              <a:t>更新</a:t>
            </a:r>
            <a:r>
              <a:rPr dirty="0" err="1"/>
              <a:t>当前结点的</a:t>
            </a:r>
            <a:r>
              <a:rPr dirty="0" err="1">
                <a:latin typeface="Calibri"/>
                <a:ea typeface="Calibri"/>
                <a:cs typeface="Calibri"/>
                <a:sym typeface="Calibri"/>
              </a:rPr>
              <a:t>f</a:t>
            </a:r>
            <a:r>
              <a:rPr dirty="0" err="1"/>
              <a:t>值，能记住遗忘的最佳子结点，用于决定以后是否需要重新扩展该子树</a:t>
            </a:r>
            <a:endParaRPr dirty="0"/>
          </a:p>
        </p:txBody>
      </p:sp>
      <p:sp>
        <p:nvSpPr>
          <p:cNvPr id="554" name="Shape 554"/>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75</a:t>
            </a:fld>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p:cNvSpPr>
          <p:nvPr>
            <p:ph type="title" idx="4294967295"/>
          </p:nvPr>
        </p:nvSpPr>
        <p:spPr>
          <a:xfrm>
            <a:off x="457200" y="274636"/>
            <a:ext cx="8229600" cy="561978"/>
          </a:xfrm>
          <a:prstGeom prst="rect">
            <a:avLst/>
          </a:prstGeom>
        </p:spPr>
        <p:txBody>
          <a:bodyPr/>
          <a:lstStyle/>
          <a:p>
            <a:pPr algn="r" defTabSz="557783">
              <a:defRPr sz="2600"/>
            </a:pPr>
            <a:r>
              <a:t>5.4 </a:t>
            </a:r>
            <a:r>
              <a:rPr>
                <a:latin typeface="宋体"/>
                <a:ea typeface="宋体"/>
                <a:cs typeface="宋体"/>
                <a:sym typeface="宋体"/>
              </a:rPr>
              <a:t>存储受限的启发式搜索</a:t>
            </a:r>
          </a:p>
        </p:txBody>
      </p:sp>
      <p:sp>
        <p:nvSpPr>
          <p:cNvPr id="557" name="Shape 557"/>
          <p:cNvSpPr>
            <a:spLocks noGrp="1"/>
          </p:cNvSpPr>
          <p:nvPr>
            <p:ph type="body" idx="4294967295"/>
          </p:nvPr>
        </p:nvSpPr>
        <p:spPr>
          <a:xfrm>
            <a:off x="420687" y="1013788"/>
            <a:ext cx="8229601" cy="4525966"/>
          </a:xfrm>
          <a:prstGeom prst="rect">
            <a:avLst/>
          </a:prstGeom>
        </p:spPr>
        <p:txBody>
          <a:bodyPr/>
          <a:lstStyle>
            <a:lvl1pPr>
              <a:buChar char="•"/>
              <a:defRPr>
                <a:latin typeface="宋体"/>
                <a:ea typeface="宋体"/>
                <a:cs typeface="宋体"/>
                <a:sym typeface="宋体"/>
              </a:defRPr>
            </a:lvl1pPr>
          </a:lstStyle>
          <a:p>
            <a:r>
              <a:t>递归最佳优先搜索</a:t>
            </a:r>
          </a:p>
        </p:txBody>
      </p:sp>
      <p:sp>
        <p:nvSpPr>
          <p:cNvPr id="558" name="Shape 558"/>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76</a:t>
            </a:fld>
            <a:endParaRPr/>
          </a:p>
        </p:txBody>
      </p:sp>
      <p:pic>
        <p:nvPicPr>
          <p:cNvPr id="559" name="image34.png"/>
          <p:cNvPicPr>
            <a:picLocks noChangeAspect="1"/>
          </p:cNvPicPr>
          <p:nvPr/>
        </p:nvPicPr>
        <p:blipFill>
          <a:blip r:embed="rId3"/>
          <a:stretch>
            <a:fillRect/>
          </a:stretch>
        </p:blipFill>
        <p:spPr>
          <a:xfrm>
            <a:off x="548481" y="1644585"/>
            <a:ext cx="8047039" cy="4730752"/>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idx="4294967295"/>
          </p:nvPr>
        </p:nvSpPr>
        <p:spPr>
          <a:xfrm>
            <a:off x="457200" y="274636"/>
            <a:ext cx="8229600" cy="561978"/>
          </a:xfrm>
          <a:prstGeom prst="rect">
            <a:avLst/>
          </a:prstGeom>
        </p:spPr>
        <p:txBody>
          <a:bodyPr/>
          <a:lstStyle/>
          <a:p>
            <a:pPr algn="r" defTabSz="557783">
              <a:defRPr sz="2600"/>
            </a:pPr>
            <a:r>
              <a:t>5.4 </a:t>
            </a:r>
            <a:r>
              <a:rPr>
                <a:latin typeface="宋体"/>
                <a:ea typeface="宋体"/>
                <a:cs typeface="宋体"/>
                <a:sym typeface="宋体"/>
              </a:rPr>
              <a:t>存储受限的启发式搜索</a:t>
            </a:r>
          </a:p>
        </p:txBody>
      </p:sp>
      <p:sp>
        <p:nvSpPr>
          <p:cNvPr id="564" name="Shape 564"/>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77</a:t>
            </a:fld>
            <a:endParaRPr/>
          </a:p>
        </p:txBody>
      </p:sp>
      <p:pic>
        <p:nvPicPr>
          <p:cNvPr id="565" name="image35.png"/>
          <p:cNvPicPr>
            <a:picLocks noChangeAspect="1"/>
          </p:cNvPicPr>
          <p:nvPr/>
        </p:nvPicPr>
        <p:blipFill>
          <a:blip r:embed="rId2"/>
          <a:stretch>
            <a:fillRect/>
          </a:stretch>
        </p:blipFill>
        <p:spPr>
          <a:xfrm>
            <a:off x="180975" y="922337"/>
            <a:ext cx="8782050" cy="5772152"/>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p:cNvSpPr>
          <p:nvPr>
            <p:ph type="title" idx="4294967295"/>
          </p:nvPr>
        </p:nvSpPr>
        <p:spPr>
          <a:xfrm>
            <a:off x="457200" y="274636"/>
            <a:ext cx="8229600" cy="561978"/>
          </a:xfrm>
          <a:prstGeom prst="rect">
            <a:avLst/>
          </a:prstGeom>
        </p:spPr>
        <p:txBody>
          <a:bodyPr/>
          <a:lstStyle/>
          <a:p>
            <a:pPr algn="r" defTabSz="557783">
              <a:defRPr sz="2600"/>
            </a:pPr>
            <a:r>
              <a:t>5.4 </a:t>
            </a:r>
            <a:r>
              <a:rPr>
                <a:latin typeface="宋体"/>
                <a:ea typeface="宋体"/>
                <a:cs typeface="宋体"/>
                <a:sym typeface="宋体"/>
              </a:rPr>
              <a:t>存储受限的启发式搜索</a:t>
            </a:r>
          </a:p>
        </p:txBody>
      </p:sp>
      <p:sp>
        <p:nvSpPr>
          <p:cNvPr id="568" name="Shape 568"/>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78</a:t>
            </a:fld>
            <a:endParaRPr/>
          </a:p>
        </p:txBody>
      </p:sp>
      <p:pic>
        <p:nvPicPr>
          <p:cNvPr id="569" name="image36.png"/>
          <p:cNvPicPr>
            <a:picLocks noChangeAspect="1"/>
          </p:cNvPicPr>
          <p:nvPr/>
        </p:nvPicPr>
        <p:blipFill>
          <a:blip r:embed="rId3"/>
          <a:srcRect b="3972"/>
          <a:stretch>
            <a:fillRect/>
          </a:stretch>
        </p:blipFill>
        <p:spPr>
          <a:xfrm>
            <a:off x="185737" y="1091563"/>
            <a:ext cx="8772526" cy="4911728"/>
          </a:xfrm>
          <a:prstGeom prst="rect">
            <a:avLst/>
          </a:prstGeom>
          <a:ln w="12700">
            <a:miter lim="400000"/>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a:spLocks noGrp="1"/>
          </p:cNvSpPr>
          <p:nvPr>
            <p:ph type="title" idx="4294967295"/>
          </p:nvPr>
        </p:nvSpPr>
        <p:spPr>
          <a:xfrm>
            <a:off x="457200" y="274636"/>
            <a:ext cx="8229600" cy="561978"/>
          </a:xfrm>
          <a:prstGeom prst="rect">
            <a:avLst/>
          </a:prstGeom>
        </p:spPr>
        <p:txBody>
          <a:bodyPr/>
          <a:lstStyle/>
          <a:p>
            <a:pPr algn="r" defTabSz="557783">
              <a:defRPr sz="2600"/>
            </a:pPr>
            <a:r>
              <a:t>6. </a:t>
            </a:r>
            <a:r>
              <a:rPr>
                <a:latin typeface="宋体"/>
                <a:ea typeface="宋体"/>
                <a:cs typeface="宋体"/>
                <a:sym typeface="宋体"/>
              </a:rPr>
              <a:t>启发式函数</a:t>
            </a:r>
          </a:p>
        </p:txBody>
      </p:sp>
      <p:sp>
        <p:nvSpPr>
          <p:cNvPr id="572" name="Shape 572"/>
          <p:cNvSpPr>
            <a:spLocks noGrp="1"/>
          </p:cNvSpPr>
          <p:nvPr>
            <p:ph type="body" idx="4294967295"/>
          </p:nvPr>
        </p:nvSpPr>
        <p:spPr>
          <a:xfrm>
            <a:off x="457200" y="1600200"/>
            <a:ext cx="8229600" cy="4525963"/>
          </a:xfrm>
          <a:prstGeom prst="rect">
            <a:avLst/>
          </a:prstGeom>
        </p:spPr>
        <p:txBody>
          <a:bodyPr/>
          <a:lstStyle/>
          <a:p>
            <a:pPr marL="0" indent="0">
              <a:buSzTx/>
              <a:buNone/>
            </a:pPr>
            <a:r>
              <a:t>6.1 </a:t>
            </a:r>
            <a:r>
              <a:rPr>
                <a:latin typeface="宋体"/>
                <a:ea typeface="宋体"/>
                <a:cs typeface="宋体"/>
                <a:sym typeface="宋体"/>
              </a:rPr>
              <a:t>启发式函数的精确度</a:t>
            </a:r>
          </a:p>
          <a:p>
            <a:pPr marL="0" indent="0">
              <a:buSzTx/>
              <a:buNone/>
            </a:pPr>
            <a:r>
              <a:t>6.2 </a:t>
            </a:r>
            <a:r>
              <a:rPr>
                <a:latin typeface="宋体"/>
                <a:ea typeface="宋体"/>
                <a:cs typeface="宋体"/>
                <a:sym typeface="宋体"/>
              </a:rPr>
              <a:t>利用松弛问题设计启发式函数</a:t>
            </a:r>
          </a:p>
          <a:p>
            <a:pPr marL="0" indent="0">
              <a:buSzTx/>
              <a:buNone/>
            </a:pPr>
            <a:r>
              <a:t>6.3 </a:t>
            </a:r>
            <a:r>
              <a:rPr>
                <a:latin typeface="宋体"/>
                <a:ea typeface="宋体"/>
                <a:cs typeface="宋体"/>
                <a:sym typeface="宋体"/>
              </a:rPr>
              <a:t>利用子问题设计启发式函数</a:t>
            </a:r>
          </a:p>
          <a:p>
            <a:pPr marL="0" indent="0">
              <a:buSzTx/>
              <a:buNone/>
            </a:pPr>
            <a:r>
              <a:t>6.4 </a:t>
            </a:r>
            <a:r>
              <a:rPr>
                <a:latin typeface="宋体"/>
                <a:ea typeface="宋体"/>
                <a:cs typeface="宋体"/>
                <a:sym typeface="宋体"/>
              </a:rPr>
              <a:t>从经验中学习启发式函数</a:t>
            </a:r>
          </a:p>
          <a:p>
            <a:pPr marL="0" indent="0">
              <a:buSzTx/>
              <a:buNone/>
              <a:defRPr>
                <a:latin typeface="宋体"/>
                <a:ea typeface="宋体"/>
                <a:cs typeface="宋体"/>
                <a:sym typeface="宋体"/>
              </a:defRPr>
            </a:pPr>
            <a:endParaRPr>
              <a:latin typeface="宋体"/>
              <a:ea typeface="宋体"/>
              <a:cs typeface="宋体"/>
              <a:sym typeface="宋体"/>
            </a:endParaRPr>
          </a:p>
          <a:p>
            <a:pPr marL="0" indent="0">
              <a:buSzTx/>
              <a:buNone/>
              <a:defRPr>
                <a:latin typeface="宋体"/>
                <a:ea typeface="宋体"/>
                <a:cs typeface="宋体"/>
                <a:sym typeface="宋体"/>
              </a:defRPr>
            </a:pPr>
            <a:r>
              <a:t>本节以八数码问题为例，探讨启发式函数的一般性质</a:t>
            </a:r>
          </a:p>
        </p:txBody>
      </p:sp>
      <p:sp>
        <p:nvSpPr>
          <p:cNvPr id="573" name="Shape 573"/>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79</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1. </a:t>
            </a:r>
            <a:r>
              <a:t>真空吸尘器世界</a:t>
            </a:r>
          </a:p>
        </p:txBody>
      </p:sp>
      <p:sp>
        <p:nvSpPr>
          <p:cNvPr id="174" name="Shape 174"/>
          <p:cNvSpPr>
            <a:spLocks noGrp="1"/>
          </p:cNvSpPr>
          <p:nvPr>
            <p:ph type="body" idx="4294967295"/>
          </p:nvPr>
        </p:nvSpPr>
        <p:spPr>
          <a:xfrm>
            <a:off x="457200" y="1600200"/>
            <a:ext cx="8229600" cy="4525963"/>
          </a:xfrm>
          <a:prstGeom prst="rect">
            <a:avLst/>
          </a:prstGeom>
        </p:spPr>
        <p:txBody>
          <a:bodyPr/>
          <a:lstStyle/>
          <a:p>
            <a:pPr marL="329184" indent="-329184" defTabSz="877822">
              <a:buChar char="•"/>
              <a:defRPr sz="3000">
                <a:latin typeface="宋体"/>
                <a:ea typeface="宋体"/>
                <a:cs typeface="宋体"/>
                <a:sym typeface="宋体"/>
              </a:defRPr>
            </a:pPr>
            <a:r>
              <a:t>例</a:t>
            </a:r>
            <a:r>
              <a:rPr>
                <a:latin typeface="Calibri"/>
                <a:ea typeface="Calibri"/>
                <a:cs typeface="Calibri"/>
                <a:sym typeface="Calibri"/>
              </a:rPr>
              <a:t>1. </a:t>
            </a:r>
            <a:r>
              <a:t>真空吸尘器世界的描述</a:t>
            </a:r>
          </a:p>
          <a:p>
            <a:pPr marL="713230" lvl="1" indent="-274319" defTabSz="877822">
              <a:spcBef>
                <a:spcPts val="0"/>
              </a:spcBef>
              <a:defRPr sz="2600">
                <a:latin typeface="宋体"/>
                <a:ea typeface="宋体"/>
                <a:cs typeface="宋体"/>
                <a:sym typeface="宋体"/>
              </a:defRPr>
            </a:pPr>
            <a:r>
              <a:t>状态：由</a:t>
            </a:r>
            <a:r>
              <a:rPr>
                <a:latin typeface="Calibri"/>
                <a:ea typeface="Calibri"/>
                <a:cs typeface="Calibri"/>
                <a:sym typeface="Calibri"/>
              </a:rPr>
              <a:t>Agent</a:t>
            </a:r>
            <a:r>
              <a:t>位置和房间干净与否确定</a:t>
            </a:r>
          </a:p>
          <a:p>
            <a:pPr marL="1097280" lvl="2" indent="-219455" defTabSz="877822">
              <a:spcBef>
                <a:spcPts val="0"/>
              </a:spcBef>
              <a:defRPr sz="2300">
                <a:latin typeface="宋体"/>
                <a:ea typeface="宋体"/>
                <a:cs typeface="宋体"/>
                <a:sym typeface="宋体"/>
              </a:defRPr>
            </a:pPr>
            <a:r>
              <a:t>若</a:t>
            </a:r>
            <a:r>
              <a:rPr>
                <a:latin typeface="Calibri"/>
                <a:ea typeface="Calibri"/>
                <a:cs typeface="Calibri"/>
                <a:sym typeface="Calibri"/>
              </a:rPr>
              <a:t>Agent</a:t>
            </a:r>
            <a:r>
              <a:t>的位置有</a:t>
            </a:r>
            <a:r>
              <a:rPr>
                <a:latin typeface="Calibri"/>
                <a:ea typeface="Calibri"/>
                <a:cs typeface="Calibri"/>
                <a:sym typeface="Calibri"/>
              </a:rPr>
              <a:t>2</a:t>
            </a:r>
            <a:r>
              <a:t>个，每个房间可能干净或不干净，则可能状态数为</a:t>
            </a:r>
            <a:r>
              <a:rPr>
                <a:latin typeface="Calibri"/>
                <a:ea typeface="Calibri"/>
                <a:cs typeface="Calibri"/>
                <a:sym typeface="Calibri"/>
              </a:rPr>
              <a:t>2</a:t>
            </a:r>
            <a:r>
              <a:rPr>
                <a:latin typeface="Symbol"/>
                <a:ea typeface="Symbol"/>
                <a:cs typeface="Symbol"/>
                <a:sym typeface="Symbol"/>
              </a:rPr>
              <a:t>⋅</a:t>
            </a:r>
            <a:r>
              <a:rPr>
                <a:latin typeface="Calibri"/>
                <a:ea typeface="Calibri"/>
                <a:cs typeface="Calibri"/>
                <a:sym typeface="Calibri"/>
              </a:rPr>
              <a:t>2</a:t>
            </a:r>
            <a:r>
              <a:rPr baseline="29916">
                <a:latin typeface="Calibri"/>
                <a:ea typeface="Calibri"/>
                <a:cs typeface="Calibri"/>
                <a:sym typeface="Calibri"/>
              </a:rPr>
              <a:t>2</a:t>
            </a:r>
            <a:r>
              <a:rPr>
                <a:latin typeface="Calibri"/>
                <a:ea typeface="Calibri"/>
                <a:cs typeface="Calibri"/>
                <a:sym typeface="Calibri"/>
              </a:rPr>
              <a:t>=8</a:t>
            </a:r>
          </a:p>
          <a:p>
            <a:pPr marL="1097280" lvl="2" indent="-219455" defTabSz="877822">
              <a:spcBef>
                <a:spcPts val="0"/>
              </a:spcBef>
              <a:defRPr sz="2300">
                <a:latin typeface="宋体"/>
                <a:ea typeface="宋体"/>
                <a:cs typeface="宋体"/>
                <a:sym typeface="宋体"/>
              </a:defRPr>
            </a:pPr>
            <a:r>
              <a:t>对于具有</a:t>
            </a:r>
            <a:r>
              <a:rPr>
                <a:latin typeface="Calibri"/>
                <a:ea typeface="Calibri"/>
                <a:cs typeface="Calibri"/>
                <a:sym typeface="Calibri"/>
              </a:rPr>
              <a:t>n</a:t>
            </a:r>
            <a:r>
              <a:t>个房间的大型环境，可能状态数为</a:t>
            </a:r>
            <a:r>
              <a:rPr>
                <a:latin typeface="Calibri"/>
                <a:ea typeface="Calibri"/>
                <a:cs typeface="Calibri"/>
                <a:sym typeface="Calibri"/>
              </a:rPr>
              <a:t>n</a:t>
            </a:r>
            <a:r>
              <a:rPr>
                <a:latin typeface="Symbol"/>
                <a:ea typeface="Symbol"/>
                <a:cs typeface="Symbol"/>
                <a:sym typeface="Symbol"/>
              </a:rPr>
              <a:t>⋅</a:t>
            </a:r>
            <a:r>
              <a:rPr>
                <a:latin typeface="Calibri"/>
                <a:ea typeface="Calibri"/>
                <a:cs typeface="Calibri"/>
                <a:sym typeface="Calibri"/>
              </a:rPr>
              <a:t>2</a:t>
            </a:r>
            <a:r>
              <a:rPr baseline="29916">
                <a:latin typeface="Calibri"/>
                <a:ea typeface="Calibri"/>
                <a:cs typeface="Calibri"/>
                <a:sym typeface="Calibri"/>
              </a:rPr>
              <a:t>n</a:t>
            </a:r>
          </a:p>
          <a:p>
            <a:pPr marL="1097280" lvl="2" indent="-219455" defTabSz="877822">
              <a:spcBef>
                <a:spcPts val="0"/>
              </a:spcBef>
              <a:defRPr sz="2300">
                <a:latin typeface="宋体"/>
                <a:ea typeface="宋体"/>
                <a:cs typeface="宋体"/>
                <a:sym typeface="宋体"/>
              </a:defRPr>
            </a:pPr>
            <a:r>
              <a:t>初始状态：任何状态均可</a:t>
            </a:r>
          </a:p>
          <a:p>
            <a:pPr marL="1097280" lvl="2" indent="-219455" defTabSz="877822">
              <a:spcBef>
                <a:spcPts val="0"/>
              </a:spcBef>
              <a:defRPr sz="2300">
                <a:latin typeface="宋体"/>
                <a:ea typeface="宋体"/>
                <a:cs typeface="宋体"/>
                <a:sym typeface="宋体"/>
              </a:defRPr>
            </a:pPr>
            <a:r>
              <a:t>目标条件：所有房间都干净</a:t>
            </a:r>
          </a:p>
          <a:p>
            <a:pPr marL="713230" lvl="1" indent="-274319" defTabSz="877822">
              <a:spcBef>
                <a:spcPts val="0"/>
              </a:spcBef>
              <a:defRPr sz="2600">
                <a:latin typeface="宋体"/>
                <a:ea typeface="宋体"/>
                <a:cs typeface="宋体"/>
                <a:sym typeface="宋体"/>
              </a:defRPr>
            </a:pPr>
            <a:r>
              <a:t>动作：吸尘器</a:t>
            </a:r>
            <a:r>
              <a:rPr>
                <a:latin typeface="Calibri"/>
                <a:ea typeface="Calibri"/>
                <a:cs typeface="Calibri"/>
                <a:sym typeface="Calibri"/>
              </a:rPr>
              <a:t>Agent</a:t>
            </a:r>
            <a:r>
              <a:t>的动作</a:t>
            </a:r>
          </a:p>
          <a:p>
            <a:pPr marL="1097280" lvl="2" indent="-219455" defTabSz="877822">
              <a:spcBef>
                <a:spcPts val="0"/>
              </a:spcBef>
              <a:defRPr sz="2300"/>
            </a:pPr>
            <a:r>
              <a:t>Left</a:t>
            </a:r>
            <a:r>
              <a:rPr>
                <a:latin typeface="宋体"/>
                <a:ea typeface="宋体"/>
                <a:cs typeface="宋体"/>
                <a:sym typeface="宋体"/>
              </a:rPr>
              <a:t>、</a:t>
            </a:r>
            <a:r>
              <a:t>Right</a:t>
            </a:r>
            <a:r>
              <a:rPr>
                <a:latin typeface="宋体"/>
                <a:ea typeface="宋体"/>
                <a:cs typeface="宋体"/>
                <a:sym typeface="宋体"/>
              </a:rPr>
              <a:t>、</a:t>
            </a:r>
            <a:r>
              <a:t>Suck</a:t>
            </a:r>
          </a:p>
          <a:p>
            <a:pPr marL="1097280" lvl="2" indent="-219455" defTabSz="877822">
              <a:spcBef>
                <a:spcPts val="0"/>
              </a:spcBef>
              <a:defRPr sz="2300">
                <a:latin typeface="宋体"/>
                <a:ea typeface="宋体"/>
                <a:cs typeface="宋体"/>
                <a:sym typeface="宋体"/>
              </a:defRPr>
            </a:pPr>
            <a:r>
              <a:t>大型环境中</a:t>
            </a:r>
            <a:r>
              <a:rPr>
                <a:latin typeface="Calibri"/>
                <a:ea typeface="Calibri"/>
                <a:cs typeface="Calibri"/>
                <a:sym typeface="Calibri"/>
              </a:rPr>
              <a:t>Up</a:t>
            </a:r>
            <a:r>
              <a:t>、</a:t>
            </a:r>
            <a:r>
              <a:rPr>
                <a:latin typeface="Calibri"/>
                <a:ea typeface="Calibri"/>
                <a:cs typeface="Calibri"/>
                <a:sym typeface="Calibri"/>
              </a:rPr>
              <a:t>Down</a:t>
            </a:r>
          </a:p>
        </p:txBody>
      </p:sp>
      <p:sp>
        <p:nvSpPr>
          <p:cNvPr id="175" name="Shape 175"/>
          <p:cNvSpPr>
            <a:spLocks noGrp="1"/>
          </p:cNvSpPr>
          <p:nvPr>
            <p:ph type="sldNum" sz="quarter" idx="4294967295"/>
          </p:nvPr>
        </p:nvSpPr>
        <p:spPr>
          <a:xfrm>
            <a:off x="8344534" y="6258242"/>
            <a:ext cx="342264"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8</a:t>
            </a:fld>
            <a:endParaRPr/>
          </a:p>
        </p:txBody>
      </p:sp>
      <p:pic>
        <p:nvPicPr>
          <p:cNvPr id="176" name="image4.png"/>
          <p:cNvPicPr>
            <a:picLocks noChangeAspect="1"/>
          </p:cNvPicPr>
          <p:nvPr/>
        </p:nvPicPr>
        <p:blipFill>
          <a:blip r:embed="rId2"/>
          <a:stretch>
            <a:fillRect/>
          </a:stretch>
        </p:blipFill>
        <p:spPr>
          <a:xfrm>
            <a:off x="5653087" y="4149725"/>
            <a:ext cx="3240089" cy="1912939"/>
          </a:xfrm>
          <a:prstGeom prst="rect">
            <a:avLst/>
          </a:prstGeom>
          <a:ln w="12700">
            <a:miter lim="400000"/>
          </a:ln>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p:cNvSpPr>
          <p:nvPr>
            <p:ph type="title" idx="4294967295"/>
          </p:nvPr>
        </p:nvSpPr>
        <p:spPr>
          <a:xfrm>
            <a:off x="457200" y="274636"/>
            <a:ext cx="8229600" cy="561978"/>
          </a:xfrm>
          <a:prstGeom prst="rect">
            <a:avLst/>
          </a:prstGeom>
        </p:spPr>
        <p:txBody>
          <a:bodyPr/>
          <a:lstStyle/>
          <a:p>
            <a:pPr algn="r" defTabSz="557783">
              <a:defRPr sz="2600"/>
            </a:pPr>
            <a:r>
              <a:t>6. </a:t>
            </a:r>
            <a:r>
              <a:rPr>
                <a:latin typeface="宋体"/>
                <a:ea typeface="宋体"/>
                <a:cs typeface="宋体"/>
                <a:sym typeface="宋体"/>
              </a:rPr>
              <a:t>启发式函数</a:t>
            </a:r>
          </a:p>
        </p:txBody>
      </p:sp>
      <p:sp>
        <p:nvSpPr>
          <p:cNvPr id="576" name="Shape 576"/>
          <p:cNvSpPr>
            <a:spLocks noGrp="1"/>
          </p:cNvSpPr>
          <p:nvPr>
            <p:ph type="body" idx="4294967295"/>
          </p:nvPr>
        </p:nvSpPr>
        <p:spPr>
          <a:xfrm>
            <a:off x="457200" y="1460500"/>
            <a:ext cx="8229600" cy="4525963"/>
          </a:xfrm>
          <a:prstGeom prst="rect">
            <a:avLst/>
          </a:prstGeom>
        </p:spPr>
        <p:txBody>
          <a:bodyPr/>
          <a:lstStyle/>
          <a:p>
            <a:pPr>
              <a:buChar char="•"/>
              <a:defRPr>
                <a:latin typeface="宋体"/>
                <a:ea typeface="宋体"/>
                <a:cs typeface="宋体"/>
                <a:sym typeface="宋体"/>
              </a:defRPr>
            </a:pPr>
            <a:r>
              <a:t>例</a:t>
            </a:r>
            <a:r>
              <a:rPr>
                <a:latin typeface="Calibri"/>
                <a:ea typeface="Calibri"/>
                <a:cs typeface="Calibri"/>
                <a:sym typeface="Calibri"/>
              </a:rPr>
              <a:t>2. </a:t>
            </a:r>
            <a:r>
              <a:t>八数码问题</a:t>
            </a:r>
          </a:p>
          <a:p>
            <a:pPr marL="742950" lvl="1" indent="-285750">
              <a:spcBef>
                <a:spcPts val="0"/>
              </a:spcBef>
              <a:defRPr sz="2800">
                <a:latin typeface="宋体"/>
                <a:ea typeface="宋体"/>
                <a:cs typeface="宋体"/>
                <a:sym typeface="宋体"/>
              </a:defRPr>
            </a:pPr>
            <a:r>
              <a:t>一个</a:t>
            </a:r>
            <a:r>
              <a:rPr>
                <a:latin typeface="Calibri"/>
                <a:ea typeface="Calibri"/>
                <a:cs typeface="Calibri"/>
                <a:sym typeface="Calibri"/>
              </a:rPr>
              <a:t>3</a:t>
            </a:r>
            <a:r>
              <a:rPr>
                <a:latin typeface="Symbol"/>
                <a:ea typeface="Symbol"/>
                <a:cs typeface="Symbol"/>
                <a:sym typeface="Symbol"/>
              </a:rPr>
              <a:t>⋅</a:t>
            </a:r>
            <a:r>
              <a:rPr>
                <a:latin typeface="Calibri"/>
                <a:ea typeface="Calibri"/>
                <a:cs typeface="Calibri"/>
                <a:sym typeface="Calibri"/>
              </a:rPr>
              <a:t>3</a:t>
            </a:r>
            <a:r>
              <a:t>的棋盘上有</a:t>
            </a:r>
            <a:r>
              <a:rPr>
                <a:latin typeface="Calibri"/>
                <a:ea typeface="Calibri"/>
                <a:cs typeface="Calibri"/>
                <a:sym typeface="Calibri"/>
              </a:rPr>
              <a:t>8</a:t>
            </a:r>
            <a:r>
              <a:t>个数字棋子和一个空格。与空格相邻的棋子可以滑动到空格中。</a:t>
            </a:r>
          </a:p>
          <a:p>
            <a:pPr marL="742950" lvl="1" indent="-285750">
              <a:spcBef>
                <a:spcPts val="0"/>
              </a:spcBef>
              <a:defRPr sz="2800">
                <a:latin typeface="宋体"/>
                <a:ea typeface="宋体"/>
                <a:cs typeface="宋体"/>
                <a:sym typeface="宋体"/>
              </a:defRPr>
            </a:pPr>
            <a:r>
              <a:t>游戏目标是要达到一个特定的状态。</a:t>
            </a:r>
          </a:p>
        </p:txBody>
      </p:sp>
      <p:sp>
        <p:nvSpPr>
          <p:cNvPr id="577" name="Shape 577"/>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80</a:t>
            </a:fld>
            <a:endParaRPr/>
          </a:p>
        </p:txBody>
      </p:sp>
      <p:pic>
        <p:nvPicPr>
          <p:cNvPr id="578" name="image6.png"/>
          <p:cNvPicPr>
            <a:picLocks noChangeAspect="1"/>
          </p:cNvPicPr>
          <p:nvPr/>
        </p:nvPicPr>
        <p:blipFill>
          <a:blip r:embed="rId2"/>
          <a:stretch>
            <a:fillRect/>
          </a:stretch>
        </p:blipFill>
        <p:spPr>
          <a:xfrm>
            <a:off x="2268536" y="3644900"/>
            <a:ext cx="5095878" cy="2981325"/>
          </a:xfrm>
          <a:prstGeom prst="rect">
            <a:avLst/>
          </a:prstGeom>
          <a:ln w="12700">
            <a:miter lim="400000"/>
          </a:ln>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idx="4294967295"/>
          </p:nvPr>
        </p:nvSpPr>
        <p:spPr>
          <a:xfrm>
            <a:off x="457200" y="274636"/>
            <a:ext cx="8229600" cy="561978"/>
          </a:xfrm>
          <a:prstGeom prst="rect">
            <a:avLst/>
          </a:prstGeom>
        </p:spPr>
        <p:txBody>
          <a:bodyPr/>
          <a:lstStyle/>
          <a:p>
            <a:pPr algn="r" defTabSz="557783">
              <a:defRPr sz="2600"/>
            </a:pPr>
            <a:r>
              <a:t>6. </a:t>
            </a:r>
            <a:r>
              <a:rPr>
                <a:latin typeface="宋体"/>
                <a:ea typeface="宋体"/>
                <a:cs typeface="宋体"/>
                <a:sym typeface="宋体"/>
              </a:rPr>
              <a:t>启发式函数</a:t>
            </a:r>
          </a:p>
        </p:txBody>
      </p:sp>
      <p:sp>
        <p:nvSpPr>
          <p:cNvPr id="581" name="Shape 581"/>
          <p:cNvSpPr>
            <a:spLocks noGrp="1"/>
          </p:cNvSpPr>
          <p:nvPr>
            <p:ph type="body" idx="4294967295"/>
          </p:nvPr>
        </p:nvSpPr>
        <p:spPr>
          <a:xfrm>
            <a:off x="457200" y="1600200"/>
            <a:ext cx="8229600" cy="4525963"/>
          </a:xfrm>
          <a:prstGeom prst="rect">
            <a:avLst/>
          </a:prstGeom>
        </p:spPr>
        <p:txBody>
          <a:bodyPr/>
          <a:lstStyle/>
          <a:p>
            <a:pPr marL="336041" indent="-336041" defTabSz="896111">
              <a:buChar char="•"/>
              <a:defRPr sz="3100">
                <a:latin typeface="宋体"/>
                <a:ea typeface="宋体"/>
                <a:cs typeface="宋体"/>
                <a:sym typeface="宋体"/>
              </a:defRPr>
            </a:pPr>
            <a:r>
              <a:t>例</a:t>
            </a:r>
            <a:r>
              <a:rPr>
                <a:latin typeface="Calibri"/>
                <a:ea typeface="Calibri"/>
                <a:cs typeface="Calibri"/>
                <a:sym typeface="Calibri"/>
              </a:rPr>
              <a:t>2. </a:t>
            </a:r>
            <a:r>
              <a:t>八数码问题的相关分析结论</a:t>
            </a:r>
          </a:p>
          <a:p>
            <a:pPr marL="728091" lvl="1" indent="-280034" defTabSz="896111">
              <a:spcBef>
                <a:spcPts val="0"/>
              </a:spcBef>
              <a:defRPr sz="2700">
                <a:latin typeface="宋体"/>
                <a:ea typeface="宋体"/>
                <a:cs typeface="宋体"/>
                <a:sym typeface="宋体"/>
              </a:defRPr>
            </a:pPr>
            <a:r>
              <a:t>随机八数码问题的平均解路径为</a:t>
            </a:r>
            <a:r>
              <a:rPr>
                <a:latin typeface="Calibri"/>
                <a:ea typeface="Calibri"/>
                <a:cs typeface="Calibri"/>
                <a:sym typeface="Calibri"/>
              </a:rPr>
              <a:t>22</a:t>
            </a:r>
            <a:r>
              <a:t>步</a:t>
            </a:r>
          </a:p>
          <a:p>
            <a:pPr marL="728091" lvl="1" indent="-280034" defTabSz="896111">
              <a:spcBef>
                <a:spcPts val="0"/>
              </a:spcBef>
              <a:defRPr sz="2700">
                <a:latin typeface="宋体"/>
                <a:ea typeface="宋体"/>
                <a:cs typeface="宋体"/>
                <a:sym typeface="宋体"/>
              </a:defRPr>
            </a:pPr>
            <a:r>
              <a:t>树搜索的分支因子</a:t>
            </a:r>
            <a:r>
              <a:rPr>
                <a:latin typeface="Calibri"/>
                <a:ea typeface="Calibri"/>
                <a:cs typeface="Calibri"/>
                <a:sym typeface="Calibri"/>
              </a:rPr>
              <a:t>b</a:t>
            </a:r>
            <a:r>
              <a:rPr>
                <a:latin typeface="Symbol"/>
                <a:ea typeface="Symbol"/>
                <a:cs typeface="Symbol"/>
                <a:sym typeface="Symbol"/>
              </a:rPr>
              <a:t>≈</a:t>
            </a:r>
            <a:r>
              <a:rPr>
                <a:latin typeface="Calibri"/>
                <a:ea typeface="Calibri"/>
                <a:cs typeface="Calibri"/>
                <a:sym typeface="Calibri"/>
              </a:rPr>
              <a:t>3</a:t>
            </a:r>
            <a:r>
              <a:t>，到达深度为</a:t>
            </a:r>
            <a:r>
              <a:rPr>
                <a:latin typeface="Calibri"/>
                <a:ea typeface="Calibri"/>
                <a:cs typeface="Calibri"/>
                <a:sym typeface="Calibri"/>
              </a:rPr>
              <a:t>22</a:t>
            </a:r>
            <a:r>
              <a:t>的穷举搜索树将考虑约</a:t>
            </a:r>
            <a:r>
              <a:rPr>
                <a:latin typeface="Calibri"/>
                <a:ea typeface="Calibri"/>
                <a:cs typeface="Calibri"/>
                <a:sym typeface="Calibri"/>
              </a:rPr>
              <a:t>3</a:t>
            </a:r>
            <a:r>
              <a:rPr baseline="29958">
                <a:latin typeface="Calibri"/>
                <a:ea typeface="Calibri"/>
                <a:cs typeface="Calibri"/>
                <a:sym typeface="Calibri"/>
              </a:rPr>
              <a:t>22</a:t>
            </a:r>
            <a:r>
              <a:rPr>
                <a:latin typeface="Symbol"/>
                <a:ea typeface="Symbol"/>
                <a:cs typeface="Symbol"/>
                <a:sym typeface="Symbol"/>
              </a:rPr>
              <a:t>≈</a:t>
            </a:r>
            <a:r>
              <a:rPr>
                <a:latin typeface="Calibri"/>
                <a:ea typeface="Calibri"/>
                <a:cs typeface="Calibri"/>
                <a:sym typeface="Calibri"/>
              </a:rPr>
              <a:t>3.1</a:t>
            </a:r>
            <a:r>
              <a:rPr>
                <a:latin typeface="Symbol"/>
                <a:ea typeface="Symbol"/>
                <a:cs typeface="Symbol"/>
                <a:sym typeface="Symbol"/>
              </a:rPr>
              <a:t>⋅</a:t>
            </a:r>
            <a:r>
              <a:rPr>
                <a:latin typeface="Calibri"/>
                <a:ea typeface="Calibri"/>
                <a:cs typeface="Calibri"/>
                <a:sym typeface="Calibri"/>
              </a:rPr>
              <a:t>10</a:t>
            </a:r>
            <a:r>
              <a:rPr baseline="29958">
                <a:latin typeface="Calibri"/>
                <a:ea typeface="Calibri"/>
                <a:cs typeface="Calibri"/>
                <a:sym typeface="Calibri"/>
              </a:rPr>
              <a:t>10</a:t>
            </a:r>
            <a:r>
              <a:t>个状态</a:t>
            </a:r>
          </a:p>
          <a:p>
            <a:pPr marL="728091" lvl="1" indent="-280034" defTabSz="896111">
              <a:spcBef>
                <a:spcPts val="0"/>
              </a:spcBef>
              <a:defRPr sz="2700">
                <a:latin typeface="宋体"/>
                <a:ea typeface="宋体"/>
                <a:cs typeface="宋体"/>
                <a:sym typeface="宋体"/>
              </a:defRPr>
            </a:pPr>
            <a:r>
              <a:t>图搜索只需考虑</a:t>
            </a:r>
            <a:r>
              <a:rPr>
                <a:latin typeface="Calibri"/>
                <a:ea typeface="Calibri"/>
                <a:cs typeface="Calibri"/>
                <a:sym typeface="Calibri"/>
              </a:rPr>
              <a:t>9!/2=181400</a:t>
            </a:r>
            <a:r>
              <a:t>个状态，削减了约</a:t>
            </a:r>
            <a:r>
              <a:rPr>
                <a:latin typeface="Calibri"/>
                <a:ea typeface="Calibri"/>
                <a:cs typeface="Calibri"/>
                <a:sym typeface="Calibri"/>
              </a:rPr>
              <a:t>170000</a:t>
            </a:r>
            <a:r>
              <a:t>倍</a:t>
            </a:r>
          </a:p>
          <a:p>
            <a:pPr marL="728091" lvl="1" indent="-280034" defTabSz="896111">
              <a:spcBef>
                <a:spcPts val="0"/>
              </a:spcBef>
              <a:defRPr sz="2700"/>
            </a:pPr>
            <a:r>
              <a:t>15</a:t>
            </a:r>
            <a:r>
              <a:rPr>
                <a:latin typeface="宋体"/>
                <a:ea typeface="宋体"/>
                <a:cs typeface="宋体"/>
                <a:sym typeface="宋体"/>
              </a:rPr>
              <a:t>数码问题需考虑约</a:t>
            </a:r>
            <a:r>
              <a:t>10</a:t>
            </a:r>
            <a:r>
              <a:rPr baseline="29958"/>
              <a:t>13</a:t>
            </a:r>
            <a:r>
              <a:rPr>
                <a:latin typeface="宋体"/>
                <a:ea typeface="宋体"/>
                <a:cs typeface="宋体"/>
                <a:sym typeface="宋体"/>
              </a:rPr>
              <a:t>个状态</a:t>
            </a:r>
          </a:p>
          <a:p>
            <a:pPr marL="728091" lvl="1" indent="-280034" defTabSz="896111">
              <a:spcBef>
                <a:spcPts val="0"/>
              </a:spcBef>
              <a:defRPr sz="2700">
                <a:solidFill>
                  <a:srgbClr val="FF0000"/>
                </a:solidFill>
                <a:latin typeface="宋体"/>
                <a:ea typeface="宋体"/>
                <a:cs typeface="宋体"/>
                <a:sym typeface="宋体"/>
              </a:defRPr>
            </a:pPr>
            <a:r>
              <a:t>需要启发式函数指导搜索算法尽快找到目标，不同的启发式函数会导致不同的求解性能</a:t>
            </a:r>
          </a:p>
        </p:txBody>
      </p:sp>
      <p:sp>
        <p:nvSpPr>
          <p:cNvPr id="582" name="Shape 582"/>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81</a:t>
            </a:fld>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p:cNvSpPr>
          <p:nvPr>
            <p:ph type="title" idx="4294967295"/>
          </p:nvPr>
        </p:nvSpPr>
        <p:spPr>
          <a:xfrm>
            <a:off x="457200" y="274636"/>
            <a:ext cx="8229600" cy="561978"/>
          </a:xfrm>
          <a:prstGeom prst="rect">
            <a:avLst/>
          </a:prstGeom>
        </p:spPr>
        <p:txBody>
          <a:bodyPr/>
          <a:lstStyle/>
          <a:p>
            <a:pPr algn="r" defTabSz="557783">
              <a:defRPr sz="2600"/>
            </a:pPr>
            <a:r>
              <a:t>6.1 </a:t>
            </a:r>
            <a:r>
              <a:rPr>
                <a:latin typeface="宋体"/>
                <a:ea typeface="宋体"/>
                <a:cs typeface="宋体"/>
                <a:sym typeface="宋体"/>
              </a:rPr>
              <a:t>启发式函数的精确度</a:t>
            </a:r>
          </a:p>
        </p:txBody>
      </p:sp>
      <p:sp>
        <p:nvSpPr>
          <p:cNvPr id="585" name="Shape 585"/>
          <p:cNvSpPr>
            <a:spLocks noGrp="1"/>
          </p:cNvSpPr>
          <p:nvPr>
            <p:ph type="body" sz="half" idx="4294967295"/>
          </p:nvPr>
        </p:nvSpPr>
        <p:spPr>
          <a:xfrm>
            <a:off x="457200" y="1600200"/>
            <a:ext cx="4691063" cy="4525963"/>
          </a:xfrm>
          <a:prstGeom prst="rect">
            <a:avLst/>
          </a:prstGeom>
        </p:spPr>
        <p:txBody>
          <a:bodyPr/>
          <a:lstStyle/>
          <a:p>
            <a:pPr>
              <a:buChar char="•"/>
              <a:defRPr>
                <a:latin typeface="宋体"/>
                <a:ea typeface="宋体"/>
                <a:cs typeface="宋体"/>
                <a:sym typeface="宋体"/>
              </a:defRPr>
            </a:pPr>
            <a:r>
              <a:rPr dirty="0" err="1">
                <a:latin typeface="+mn-lt"/>
              </a:rPr>
              <a:t>两个常用的启发式函数</a:t>
            </a:r>
            <a:endParaRPr dirty="0">
              <a:latin typeface="+mn-lt"/>
            </a:endParaRPr>
          </a:p>
          <a:p>
            <a:pPr marL="742950" lvl="1" indent="-285750">
              <a:spcBef>
                <a:spcPts val="0"/>
              </a:spcBef>
              <a:defRPr sz="2800"/>
            </a:pPr>
            <a:r>
              <a:rPr dirty="0">
                <a:latin typeface="+mn-lt"/>
              </a:rPr>
              <a:t>h</a:t>
            </a:r>
            <a:r>
              <a:rPr baseline="-25000" dirty="0">
                <a:latin typeface="+mn-lt"/>
              </a:rPr>
              <a:t>1</a:t>
            </a:r>
            <a:r>
              <a:rPr dirty="0">
                <a:latin typeface="+mn-lt"/>
              </a:rPr>
              <a:t>=</a:t>
            </a:r>
            <a:r>
              <a:rPr dirty="0" err="1">
                <a:latin typeface="+mn-lt"/>
                <a:ea typeface="宋体"/>
                <a:cs typeface="宋体"/>
                <a:sym typeface="宋体"/>
              </a:rPr>
              <a:t>不在位的棋子数</a:t>
            </a:r>
            <a:endParaRPr dirty="0">
              <a:latin typeface="+mn-lt"/>
              <a:ea typeface="宋体"/>
              <a:cs typeface="宋体"/>
              <a:sym typeface="宋体"/>
            </a:endParaRPr>
          </a:p>
          <a:p>
            <a:pPr marL="742950" lvl="1" indent="-285750">
              <a:spcBef>
                <a:spcPts val="0"/>
              </a:spcBef>
              <a:defRPr sz="2800"/>
            </a:pPr>
            <a:r>
              <a:rPr dirty="0">
                <a:latin typeface="+mn-lt"/>
              </a:rPr>
              <a:t>h</a:t>
            </a:r>
            <a:r>
              <a:rPr baseline="-25000" dirty="0">
                <a:latin typeface="+mn-lt"/>
              </a:rPr>
              <a:t>2</a:t>
            </a:r>
            <a:r>
              <a:rPr dirty="0">
                <a:latin typeface="+mn-lt"/>
              </a:rPr>
              <a:t>=</a:t>
            </a:r>
            <a:r>
              <a:rPr dirty="0" err="1">
                <a:latin typeface="+mn-lt"/>
                <a:ea typeface="宋体"/>
                <a:cs typeface="宋体"/>
                <a:sym typeface="宋体"/>
              </a:rPr>
              <a:t>所有棋子到其目标位置的</a:t>
            </a:r>
            <a:r>
              <a:rPr dirty="0" err="1">
                <a:latin typeface="+mn-lt"/>
              </a:rPr>
              <a:t>Manhattan</a:t>
            </a:r>
            <a:r>
              <a:rPr dirty="0" err="1">
                <a:latin typeface="+mn-lt"/>
                <a:ea typeface="宋体"/>
                <a:cs typeface="宋体"/>
                <a:sym typeface="宋体"/>
              </a:rPr>
              <a:t>距离和</a:t>
            </a:r>
            <a:endParaRPr dirty="0">
              <a:latin typeface="+mn-lt"/>
              <a:ea typeface="宋体"/>
              <a:cs typeface="宋体"/>
              <a:sym typeface="宋体"/>
            </a:endParaRPr>
          </a:p>
          <a:p>
            <a:pPr marL="742950" lvl="1" indent="-285750">
              <a:spcBef>
                <a:spcPts val="0"/>
              </a:spcBef>
              <a:defRPr sz="2800"/>
            </a:pPr>
            <a:r>
              <a:rPr dirty="0">
                <a:latin typeface="+mn-lt"/>
              </a:rPr>
              <a:t>h</a:t>
            </a:r>
            <a:r>
              <a:rPr baseline="-25000" dirty="0">
                <a:latin typeface="+mn-lt"/>
              </a:rPr>
              <a:t>1</a:t>
            </a:r>
            <a:r>
              <a:rPr dirty="0">
                <a:latin typeface="+mn-lt"/>
                <a:ea typeface="宋体"/>
                <a:cs typeface="宋体"/>
                <a:sym typeface="宋体"/>
              </a:rPr>
              <a:t>和</a:t>
            </a:r>
            <a:r>
              <a:rPr dirty="0">
                <a:latin typeface="+mn-lt"/>
              </a:rPr>
              <a:t>h</a:t>
            </a:r>
            <a:r>
              <a:rPr baseline="-25000" dirty="0">
                <a:latin typeface="+mn-lt"/>
              </a:rPr>
              <a:t>2</a:t>
            </a:r>
            <a:r>
              <a:rPr dirty="0">
                <a:latin typeface="+mn-lt"/>
                <a:ea typeface="宋体"/>
                <a:cs typeface="宋体"/>
                <a:sym typeface="宋体"/>
              </a:rPr>
              <a:t>均小于26，为可采纳的，但</a:t>
            </a:r>
            <a:r>
              <a:rPr dirty="0">
                <a:solidFill>
                  <a:srgbClr val="FF0000"/>
                </a:solidFill>
                <a:latin typeface="+mn-lt"/>
                <a:ea typeface="宋体"/>
                <a:cs typeface="宋体"/>
                <a:sym typeface="宋体"/>
              </a:rPr>
              <a:t>求解性能不同</a:t>
            </a:r>
          </a:p>
        </p:txBody>
      </p:sp>
      <p:sp>
        <p:nvSpPr>
          <p:cNvPr id="586" name="Shape 58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82</a:t>
            </a:fld>
            <a:endParaRPr/>
          </a:p>
        </p:txBody>
      </p:sp>
      <p:sp>
        <p:nvSpPr>
          <p:cNvPr id="587" name="Shape 587"/>
          <p:cNvSpPr/>
          <p:nvPr/>
        </p:nvSpPr>
        <p:spPr>
          <a:xfrm>
            <a:off x="5003800" y="2133600"/>
            <a:ext cx="3671888" cy="185216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742950" lvl="1" indent="-285750">
              <a:buSzPct val="100000"/>
              <a:buFont typeface="Arial"/>
              <a:buChar char="–"/>
              <a:defRPr sz="2800" b="0">
                <a:latin typeface="Calibri"/>
                <a:ea typeface="Calibri"/>
                <a:cs typeface="Calibri"/>
                <a:sym typeface="Calibri"/>
              </a:defRPr>
            </a:pPr>
            <a:r>
              <a:t>h</a:t>
            </a:r>
            <a:r>
              <a:rPr baseline="-25000"/>
              <a:t>1</a:t>
            </a:r>
            <a:r>
              <a:t>=8</a:t>
            </a:r>
          </a:p>
          <a:p>
            <a:pPr marL="742950" lvl="1" indent="-285750">
              <a:buSzPct val="100000"/>
              <a:buFont typeface="Arial"/>
              <a:buChar char="–"/>
              <a:defRPr sz="2800" b="0">
                <a:latin typeface="Calibri"/>
                <a:ea typeface="Calibri"/>
                <a:cs typeface="Calibri"/>
                <a:sym typeface="Calibri"/>
              </a:defRPr>
            </a:pPr>
            <a:r>
              <a:t>h</a:t>
            </a:r>
            <a:r>
              <a:rPr baseline="-25000"/>
              <a:t>2</a:t>
            </a:r>
            <a:r>
              <a:t>=3+1+2+2+2+3+3+2=18</a:t>
            </a:r>
          </a:p>
          <a:p>
            <a:pPr marL="742950" lvl="1" indent="-285750">
              <a:buSzPct val="100000"/>
              <a:buFont typeface="Arial"/>
              <a:buChar char="–"/>
              <a:defRPr sz="2800" b="0">
                <a:latin typeface="Calibri"/>
                <a:ea typeface="Calibri"/>
                <a:cs typeface="Calibri"/>
                <a:sym typeface="Calibri"/>
              </a:defRPr>
            </a:pPr>
            <a:r>
              <a:t>C*=26</a:t>
            </a:r>
          </a:p>
        </p:txBody>
      </p:sp>
      <p:pic>
        <p:nvPicPr>
          <p:cNvPr id="588" name="image6.jpeg"/>
          <p:cNvPicPr>
            <a:picLocks noChangeAspect="1"/>
          </p:cNvPicPr>
          <p:nvPr/>
        </p:nvPicPr>
        <p:blipFill>
          <a:blip r:embed="rId2"/>
          <a:stretch>
            <a:fillRect/>
          </a:stretch>
        </p:blipFill>
        <p:spPr>
          <a:xfrm>
            <a:off x="5534066" y="4114276"/>
            <a:ext cx="3102450" cy="2015459"/>
          </a:xfrm>
          <a:prstGeom prst="rect">
            <a:avLst/>
          </a:prstGeom>
          <a:ln w="12700">
            <a:miter lim="400000"/>
          </a:ln>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p:cNvSpPr>
          <p:nvPr>
            <p:ph type="title" idx="4294967295"/>
          </p:nvPr>
        </p:nvSpPr>
        <p:spPr>
          <a:xfrm>
            <a:off x="457200" y="274636"/>
            <a:ext cx="8229600" cy="561978"/>
          </a:xfrm>
          <a:prstGeom prst="rect">
            <a:avLst/>
          </a:prstGeom>
        </p:spPr>
        <p:txBody>
          <a:bodyPr/>
          <a:lstStyle/>
          <a:p>
            <a:pPr algn="r" defTabSz="557783">
              <a:defRPr sz="2600"/>
            </a:pPr>
            <a:r>
              <a:t>6.1 </a:t>
            </a:r>
            <a:r>
              <a:rPr>
                <a:latin typeface="宋体"/>
                <a:ea typeface="宋体"/>
                <a:cs typeface="宋体"/>
                <a:sym typeface="宋体"/>
              </a:rPr>
              <a:t>启发式函数的精确度</a:t>
            </a:r>
          </a:p>
        </p:txBody>
      </p:sp>
      <p:sp>
        <p:nvSpPr>
          <p:cNvPr id="591" name="Shape 591"/>
          <p:cNvSpPr>
            <a:spLocks noGrp="1"/>
          </p:cNvSpPr>
          <p:nvPr>
            <p:ph type="body" idx="4294967295"/>
          </p:nvPr>
        </p:nvSpPr>
        <p:spPr>
          <a:xfrm>
            <a:off x="457200" y="1600200"/>
            <a:ext cx="8229600" cy="4525963"/>
          </a:xfrm>
          <a:prstGeom prst="rect">
            <a:avLst/>
          </a:prstGeom>
        </p:spPr>
        <p:txBody>
          <a:bodyPr/>
          <a:lstStyle/>
          <a:p>
            <a:pPr marL="339470" indent="-339470" defTabSz="905255">
              <a:buChar char="•"/>
              <a:defRPr sz="3100">
                <a:latin typeface="宋体"/>
                <a:ea typeface="宋体"/>
                <a:cs typeface="宋体"/>
                <a:sym typeface="宋体"/>
              </a:defRPr>
            </a:pPr>
            <a:r>
              <a:t>刻画启发式函数的因素</a:t>
            </a:r>
          </a:p>
          <a:p>
            <a:pPr marL="735519" lvl="1" indent="-282891" defTabSz="905255">
              <a:spcBef>
                <a:spcPts val="0"/>
              </a:spcBef>
              <a:defRPr sz="2700">
                <a:latin typeface="宋体"/>
                <a:ea typeface="宋体"/>
                <a:cs typeface="宋体"/>
                <a:sym typeface="宋体"/>
              </a:defRPr>
            </a:pPr>
            <a:r>
              <a:t>有效分支因子</a:t>
            </a:r>
            <a:r>
              <a:rPr>
                <a:latin typeface="Calibri"/>
                <a:ea typeface="Calibri"/>
                <a:cs typeface="Calibri"/>
                <a:sym typeface="Calibri"/>
              </a:rPr>
              <a:t>b*</a:t>
            </a:r>
          </a:p>
          <a:p>
            <a:pPr marL="735519" lvl="1" indent="-282891" defTabSz="905255">
              <a:spcBef>
                <a:spcPts val="0"/>
              </a:spcBef>
              <a:defRPr sz="2700">
                <a:latin typeface="宋体"/>
                <a:ea typeface="宋体"/>
                <a:cs typeface="宋体"/>
                <a:sym typeface="宋体"/>
              </a:defRPr>
            </a:pPr>
            <a:r>
              <a:t>生成结点数</a:t>
            </a:r>
            <a:r>
              <a:rPr>
                <a:latin typeface="Calibri"/>
                <a:ea typeface="Calibri"/>
                <a:cs typeface="Calibri"/>
                <a:sym typeface="Calibri"/>
              </a:rPr>
              <a:t>N</a:t>
            </a:r>
          </a:p>
          <a:p>
            <a:pPr marL="735519" lvl="1" indent="-282891" defTabSz="905255">
              <a:spcBef>
                <a:spcPts val="0"/>
              </a:spcBef>
              <a:defRPr sz="2700"/>
            </a:pPr>
            <a:endParaRPr>
              <a:latin typeface="Calibri"/>
              <a:ea typeface="Calibri"/>
              <a:cs typeface="Calibri"/>
              <a:sym typeface="Calibri"/>
            </a:endParaRPr>
          </a:p>
          <a:p>
            <a:pPr marL="735519" lvl="1" indent="-282891" defTabSz="905255">
              <a:spcBef>
                <a:spcPts val="0"/>
              </a:spcBef>
              <a:defRPr sz="2700">
                <a:latin typeface="宋体"/>
                <a:ea typeface="宋体"/>
                <a:cs typeface="宋体"/>
                <a:sym typeface="宋体"/>
              </a:defRPr>
            </a:pPr>
            <a:r>
              <a:t>若</a:t>
            </a:r>
            <a:r>
              <a:rPr>
                <a:latin typeface="Calibri"/>
                <a:ea typeface="Calibri"/>
                <a:cs typeface="Calibri"/>
                <a:sym typeface="Calibri"/>
              </a:rPr>
              <a:t>A*</a:t>
            </a:r>
            <a:r>
              <a:t>算法的解路径长度为</a:t>
            </a:r>
            <a:r>
              <a:rPr>
                <a:latin typeface="Calibri"/>
                <a:ea typeface="Calibri"/>
                <a:cs typeface="Calibri"/>
                <a:sym typeface="Calibri"/>
              </a:rPr>
              <a:t>d</a:t>
            </a:r>
            <a:r>
              <a:t>，生成结点数为</a:t>
            </a:r>
            <a:r>
              <a:rPr>
                <a:latin typeface="Calibri"/>
                <a:ea typeface="Calibri"/>
                <a:cs typeface="Calibri"/>
                <a:sym typeface="Calibri"/>
              </a:rPr>
              <a:t>N</a:t>
            </a:r>
            <a:r>
              <a:t>，则</a:t>
            </a:r>
            <a:r>
              <a:rPr>
                <a:latin typeface="Calibri"/>
                <a:ea typeface="Calibri"/>
                <a:cs typeface="Calibri"/>
                <a:sym typeface="Calibri"/>
              </a:rPr>
              <a:t>b*</a:t>
            </a:r>
            <a:r>
              <a:t>为深度为</a:t>
            </a:r>
            <a:r>
              <a:rPr>
                <a:latin typeface="Calibri"/>
                <a:ea typeface="Calibri"/>
                <a:cs typeface="Calibri"/>
                <a:sym typeface="Calibri"/>
              </a:rPr>
              <a:t>d</a:t>
            </a:r>
            <a:r>
              <a:t>的标准搜索树生成</a:t>
            </a:r>
            <a:r>
              <a:rPr>
                <a:latin typeface="Calibri"/>
                <a:ea typeface="Calibri"/>
                <a:cs typeface="Calibri"/>
                <a:sym typeface="Calibri"/>
              </a:rPr>
              <a:t>N+1</a:t>
            </a:r>
            <a:r>
              <a:t>个结点的有效分支因子，满足</a:t>
            </a:r>
            <a:r>
              <a:rPr>
                <a:latin typeface="Calibri"/>
                <a:ea typeface="Calibri"/>
                <a:cs typeface="Calibri"/>
                <a:sym typeface="Calibri"/>
              </a:rPr>
              <a:t>1+b*+b*</a:t>
            </a:r>
            <a:r>
              <a:rPr baseline="29978">
                <a:latin typeface="Calibri"/>
                <a:ea typeface="Calibri"/>
                <a:cs typeface="Calibri"/>
                <a:sym typeface="Calibri"/>
              </a:rPr>
              <a:t>2</a:t>
            </a:r>
            <a:r>
              <a:rPr>
                <a:latin typeface="Calibri"/>
                <a:ea typeface="Calibri"/>
                <a:cs typeface="Calibri"/>
                <a:sym typeface="Calibri"/>
              </a:rPr>
              <a:t>+…+b*</a:t>
            </a:r>
            <a:r>
              <a:rPr baseline="29978">
                <a:latin typeface="Calibri"/>
                <a:ea typeface="Calibri"/>
                <a:cs typeface="Calibri"/>
                <a:sym typeface="Calibri"/>
              </a:rPr>
              <a:t>d</a:t>
            </a:r>
            <a:r>
              <a:rPr>
                <a:latin typeface="Calibri"/>
                <a:ea typeface="Calibri"/>
                <a:cs typeface="Calibri"/>
                <a:sym typeface="Calibri"/>
              </a:rPr>
              <a:t>=N+1</a:t>
            </a:r>
          </a:p>
          <a:p>
            <a:pPr marL="735519" lvl="1" indent="-282891" defTabSz="905255">
              <a:spcBef>
                <a:spcPts val="0"/>
              </a:spcBef>
              <a:defRPr sz="2700"/>
            </a:pPr>
            <a:r>
              <a:t>b*</a:t>
            </a:r>
            <a:r>
              <a:rPr>
                <a:latin typeface="宋体"/>
                <a:ea typeface="宋体"/>
                <a:cs typeface="宋体"/>
                <a:sym typeface="宋体"/>
              </a:rPr>
              <a:t>越小越好（</a:t>
            </a:r>
            <a:r>
              <a:t>N</a:t>
            </a:r>
            <a:r>
              <a:rPr>
                <a:latin typeface="宋体"/>
                <a:ea typeface="宋体"/>
                <a:cs typeface="宋体"/>
                <a:sym typeface="宋体"/>
              </a:rPr>
              <a:t>越小越好），最好情况为</a:t>
            </a:r>
            <a:r>
              <a:t>1</a:t>
            </a:r>
          </a:p>
          <a:p>
            <a:pPr marL="735519" lvl="1" indent="-282891" defTabSz="905255">
              <a:spcBef>
                <a:spcPts val="0"/>
              </a:spcBef>
              <a:defRPr sz="2700">
                <a:latin typeface="宋体"/>
                <a:ea typeface="宋体"/>
                <a:cs typeface="宋体"/>
                <a:sym typeface="宋体"/>
              </a:defRPr>
            </a:pPr>
            <a:r>
              <a:t>目标：设计启发式函数，使得</a:t>
            </a:r>
            <a:r>
              <a:rPr>
                <a:latin typeface="Calibri"/>
                <a:ea typeface="Calibri"/>
                <a:cs typeface="Calibri"/>
                <a:sym typeface="Calibri"/>
              </a:rPr>
              <a:t>b*</a:t>
            </a:r>
            <a:r>
              <a:t>尽可能的小</a:t>
            </a:r>
          </a:p>
        </p:txBody>
      </p:sp>
      <p:sp>
        <p:nvSpPr>
          <p:cNvPr id="592" name="Shape 592"/>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83</a:t>
            </a:fld>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p:cNvSpPr>
          <p:nvPr>
            <p:ph type="title" idx="4294967295"/>
          </p:nvPr>
        </p:nvSpPr>
        <p:spPr>
          <a:xfrm>
            <a:off x="457200" y="274636"/>
            <a:ext cx="8229600" cy="561978"/>
          </a:xfrm>
          <a:prstGeom prst="rect">
            <a:avLst/>
          </a:prstGeom>
        </p:spPr>
        <p:txBody>
          <a:bodyPr/>
          <a:lstStyle/>
          <a:p>
            <a:pPr algn="r" defTabSz="557783">
              <a:defRPr sz="2600"/>
            </a:pPr>
            <a:r>
              <a:t>6.1 </a:t>
            </a:r>
            <a:r>
              <a:rPr>
                <a:latin typeface="宋体"/>
                <a:ea typeface="宋体"/>
                <a:cs typeface="宋体"/>
                <a:sym typeface="宋体"/>
              </a:rPr>
              <a:t>启发式函数的精确度</a:t>
            </a:r>
          </a:p>
        </p:txBody>
      </p:sp>
      <p:sp>
        <p:nvSpPr>
          <p:cNvPr id="595" name="Shape 595"/>
          <p:cNvSpPr>
            <a:spLocks noGrp="1"/>
          </p:cNvSpPr>
          <p:nvPr>
            <p:ph type="body" idx="4294967295"/>
          </p:nvPr>
        </p:nvSpPr>
        <p:spPr>
          <a:xfrm>
            <a:off x="420687" y="1017917"/>
            <a:ext cx="8229601" cy="4525964"/>
          </a:xfrm>
          <a:prstGeom prst="rect">
            <a:avLst/>
          </a:prstGeom>
        </p:spPr>
        <p:txBody>
          <a:bodyPr/>
          <a:lstStyle>
            <a:lvl1pPr>
              <a:buChar char="•"/>
              <a:defRPr>
                <a:latin typeface="宋体"/>
                <a:ea typeface="宋体"/>
                <a:cs typeface="宋体"/>
                <a:sym typeface="宋体"/>
              </a:defRPr>
            </a:lvl1pPr>
          </a:lstStyle>
          <a:p>
            <a:r>
              <a:t>不同启发式函数的比较</a:t>
            </a:r>
          </a:p>
        </p:txBody>
      </p:sp>
      <p:sp>
        <p:nvSpPr>
          <p:cNvPr id="596" name="Shape 596"/>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84</a:t>
            </a:fld>
            <a:endParaRPr/>
          </a:p>
        </p:txBody>
      </p:sp>
      <p:pic>
        <p:nvPicPr>
          <p:cNvPr id="597" name="image37.png"/>
          <p:cNvPicPr>
            <a:picLocks noChangeAspect="1"/>
          </p:cNvPicPr>
          <p:nvPr/>
        </p:nvPicPr>
        <p:blipFill>
          <a:blip r:embed="rId2"/>
          <a:stretch>
            <a:fillRect/>
          </a:stretch>
        </p:blipFill>
        <p:spPr>
          <a:xfrm>
            <a:off x="-15875" y="1692275"/>
            <a:ext cx="9144000" cy="4656138"/>
          </a:xfrm>
          <a:prstGeom prst="rect">
            <a:avLst/>
          </a:prstGeom>
          <a:ln w="12700">
            <a:miter lim="400000"/>
          </a:ln>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title" idx="4294967295"/>
          </p:nvPr>
        </p:nvSpPr>
        <p:spPr>
          <a:xfrm>
            <a:off x="457200" y="274636"/>
            <a:ext cx="8229600" cy="561978"/>
          </a:xfrm>
          <a:prstGeom prst="rect">
            <a:avLst/>
          </a:prstGeom>
        </p:spPr>
        <p:txBody>
          <a:bodyPr/>
          <a:lstStyle/>
          <a:p>
            <a:pPr algn="r" defTabSz="557783">
              <a:defRPr sz="2600"/>
            </a:pPr>
            <a:r>
              <a:t>6.1 </a:t>
            </a:r>
            <a:r>
              <a:rPr>
                <a:latin typeface="宋体"/>
                <a:ea typeface="宋体"/>
                <a:cs typeface="宋体"/>
                <a:sym typeface="宋体"/>
              </a:rPr>
              <a:t>启发式函数的精确度</a:t>
            </a:r>
          </a:p>
        </p:txBody>
      </p:sp>
      <p:sp>
        <p:nvSpPr>
          <p:cNvPr id="600" name="Shape 600"/>
          <p:cNvSpPr>
            <a:spLocks noGrp="1"/>
          </p:cNvSpPr>
          <p:nvPr>
            <p:ph type="body" idx="4294967295"/>
          </p:nvPr>
        </p:nvSpPr>
        <p:spPr>
          <a:xfrm>
            <a:off x="457200" y="1600200"/>
            <a:ext cx="8229600" cy="4525963"/>
          </a:xfrm>
          <a:prstGeom prst="rect">
            <a:avLst/>
          </a:prstGeom>
        </p:spPr>
        <p:txBody>
          <a:bodyPr/>
          <a:lstStyle/>
          <a:p>
            <a:pPr marL="329184" indent="-329184" defTabSz="877823">
              <a:spcBef>
                <a:spcPts val="600"/>
              </a:spcBef>
              <a:buChar char="•"/>
              <a:defRPr sz="3072">
                <a:latin typeface="宋体"/>
                <a:ea typeface="宋体"/>
                <a:cs typeface="宋体"/>
                <a:sym typeface="宋体"/>
              </a:defRPr>
            </a:pPr>
            <a:r>
              <a:t>占优</a:t>
            </a:r>
          </a:p>
          <a:p>
            <a:pPr marL="713231" lvl="1" indent="-274320" defTabSz="877823">
              <a:spcBef>
                <a:spcPts val="0"/>
              </a:spcBef>
              <a:defRPr sz="2688">
                <a:latin typeface="宋体"/>
                <a:ea typeface="宋体"/>
                <a:cs typeface="宋体"/>
                <a:sym typeface="宋体"/>
              </a:defRPr>
            </a:pPr>
            <a:r>
              <a:t>对于任意结点</a:t>
            </a:r>
            <a:r>
              <a:rPr>
                <a:latin typeface="Calibri"/>
                <a:ea typeface="Calibri"/>
                <a:cs typeface="Calibri"/>
                <a:sym typeface="Calibri"/>
              </a:rPr>
              <a:t>n</a:t>
            </a:r>
            <a:r>
              <a:t>，</a:t>
            </a:r>
            <a:r>
              <a:rPr>
                <a:latin typeface="Calibri"/>
                <a:ea typeface="Calibri"/>
                <a:cs typeface="Calibri"/>
                <a:sym typeface="Calibri"/>
              </a:rPr>
              <a:t> h</a:t>
            </a:r>
            <a:r>
              <a:rPr baseline="-25791">
                <a:latin typeface="Calibri"/>
                <a:ea typeface="Calibri"/>
                <a:cs typeface="Calibri"/>
                <a:sym typeface="Calibri"/>
              </a:rPr>
              <a:t>1</a:t>
            </a:r>
            <a:r>
              <a:rPr>
                <a:latin typeface="Calibri"/>
                <a:ea typeface="Calibri"/>
                <a:cs typeface="Calibri"/>
                <a:sym typeface="Calibri"/>
              </a:rPr>
              <a:t>(n)</a:t>
            </a:r>
            <a:r>
              <a:rPr>
                <a:latin typeface="Symbol"/>
                <a:ea typeface="Symbol"/>
                <a:cs typeface="Symbol"/>
                <a:sym typeface="Symbol"/>
              </a:rPr>
              <a:t>≤</a:t>
            </a:r>
            <a:r>
              <a:rPr>
                <a:latin typeface="Calibri"/>
                <a:ea typeface="Calibri"/>
                <a:cs typeface="Calibri"/>
                <a:sym typeface="Calibri"/>
              </a:rPr>
              <a:t>h</a:t>
            </a:r>
            <a:r>
              <a:rPr baseline="-25791">
                <a:latin typeface="Calibri"/>
                <a:ea typeface="Calibri"/>
                <a:cs typeface="Calibri"/>
                <a:sym typeface="Calibri"/>
              </a:rPr>
              <a:t>2</a:t>
            </a:r>
            <a:r>
              <a:rPr>
                <a:latin typeface="Calibri"/>
                <a:ea typeface="Calibri"/>
                <a:cs typeface="Calibri"/>
                <a:sym typeface="Calibri"/>
              </a:rPr>
              <a:t>(n)</a:t>
            </a:r>
            <a:r>
              <a:t>，称</a:t>
            </a:r>
            <a:r>
              <a:rPr>
                <a:latin typeface="Calibri"/>
                <a:ea typeface="Calibri"/>
                <a:cs typeface="Calibri"/>
                <a:sym typeface="Calibri"/>
              </a:rPr>
              <a:t>h</a:t>
            </a:r>
            <a:r>
              <a:rPr baseline="-25791">
                <a:latin typeface="Calibri"/>
                <a:ea typeface="Calibri"/>
                <a:cs typeface="Calibri"/>
                <a:sym typeface="Calibri"/>
              </a:rPr>
              <a:t>2</a:t>
            </a:r>
            <a:r>
              <a:t>比</a:t>
            </a:r>
            <a:r>
              <a:rPr>
                <a:latin typeface="Calibri"/>
                <a:ea typeface="Calibri"/>
                <a:cs typeface="Calibri"/>
                <a:sym typeface="Calibri"/>
              </a:rPr>
              <a:t>h</a:t>
            </a:r>
            <a:r>
              <a:rPr baseline="-25791">
                <a:latin typeface="Calibri"/>
                <a:ea typeface="Calibri"/>
                <a:cs typeface="Calibri"/>
                <a:sym typeface="Calibri"/>
              </a:rPr>
              <a:t>1</a:t>
            </a:r>
            <a:r>
              <a:t>占优</a:t>
            </a:r>
          </a:p>
          <a:p>
            <a:pPr marL="713231" lvl="1" indent="-274320" defTabSz="877823">
              <a:spcBef>
                <a:spcPts val="0"/>
              </a:spcBef>
              <a:defRPr sz="2688">
                <a:latin typeface="宋体"/>
                <a:ea typeface="宋体"/>
                <a:cs typeface="宋体"/>
                <a:sym typeface="宋体"/>
              </a:defRPr>
            </a:pPr>
            <a:r>
              <a:t>若</a:t>
            </a:r>
            <a:r>
              <a:rPr>
                <a:latin typeface="Calibri"/>
                <a:ea typeface="Calibri"/>
                <a:cs typeface="Calibri"/>
                <a:sym typeface="Calibri"/>
              </a:rPr>
              <a:t>h</a:t>
            </a:r>
            <a:r>
              <a:rPr baseline="-25791">
                <a:latin typeface="Calibri"/>
                <a:ea typeface="Calibri"/>
                <a:cs typeface="Calibri"/>
                <a:sym typeface="Calibri"/>
              </a:rPr>
              <a:t>2</a:t>
            </a:r>
            <a:r>
              <a:t>比</a:t>
            </a:r>
            <a:r>
              <a:rPr>
                <a:latin typeface="Calibri"/>
                <a:ea typeface="Calibri"/>
                <a:cs typeface="Calibri"/>
                <a:sym typeface="Calibri"/>
              </a:rPr>
              <a:t>h</a:t>
            </a:r>
            <a:r>
              <a:rPr baseline="-25791">
                <a:latin typeface="Calibri"/>
                <a:ea typeface="Calibri"/>
                <a:cs typeface="Calibri"/>
                <a:sym typeface="Calibri"/>
              </a:rPr>
              <a:t>1</a:t>
            </a:r>
            <a:r>
              <a:t>占优，采用</a:t>
            </a:r>
            <a:r>
              <a:rPr>
                <a:latin typeface="Calibri"/>
                <a:ea typeface="Calibri"/>
                <a:cs typeface="Calibri"/>
                <a:sym typeface="Calibri"/>
              </a:rPr>
              <a:t>h</a:t>
            </a:r>
            <a:r>
              <a:rPr baseline="-25791">
                <a:latin typeface="Calibri"/>
                <a:ea typeface="Calibri"/>
                <a:cs typeface="Calibri"/>
                <a:sym typeface="Calibri"/>
              </a:rPr>
              <a:t>2</a:t>
            </a:r>
            <a:r>
              <a:t>的</a:t>
            </a:r>
            <a:r>
              <a:rPr>
                <a:latin typeface="Calibri"/>
                <a:ea typeface="Calibri"/>
                <a:cs typeface="Calibri"/>
                <a:sym typeface="Calibri"/>
              </a:rPr>
              <a:t>A*</a:t>
            </a:r>
            <a:r>
              <a:t>算法永远不会比采用</a:t>
            </a:r>
            <a:r>
              <a:rPr>
                <a:latin typeface="Calibri"/>
                <a:ea typeface="Calibri"/>
                <a:cs typeface="Calibri"/>
                <a:sym typeface="Calibri"/>
              </a:rPr>
              <a:t>h</a:t>
            </a:r>
            <a:r>
              <a:rPr baseline="-25791">
                <a:latin typeface="Calibri"/>
                <a:ea typeface="Calibri"/>
                <a:cs typeface="Calibri"/>
                <a:sym typeface="Calibri"/>
              </a:rPr>
              <a:t>1</a:t>
            </a:r>
            <a:r>
              <a:t>的</a:t>
            </a:r>
            <a:r>
              <a:rPr>
                <a:latin typeface="Calibri"/>
                <a:ea typeface="Calibri"/>
                <a:cs typeface="Calibri"/>
                <a:sym typeface="Calibri"/>
              </a:rPr>
              <a:t>A*</a:t>
            </a:r>
            <a:r>
              <a:t>算法扩展更多的结点，因为：</a:t>
            </a:r>
          </a:p>
          <a:p>
            <a:pPr marL="1097280" lvl="2" indent="-219455" defTabSz="877823">
              <a:spcBef>
                <a:spcPts val="0"/>
              </a:spcBef>
              <a:defRPr sz="2304">
                <a:latin typeface="宋体"/>
                <a:ea typeface="宋体"/>
                <a:cs typeface="宋体"/>
                <a:sym typeface="宋体"/>
              </a:defRPr>
            </a:pPr>
            <a:r>
              <a:t>每个满足</a:t>
            </a:r>
            <a:r>
              <a:rPr>
                <a:latin typeface="Calibri"/>
                <a:ea typeface="Calibri"/>
                <a:cs typeface="Calibri"/>
                <a:sym typeface="Calibri"/>
              </a:rPr>
              <a:t>f(n)&lt;C*</a:t>
            </a:r>
            <a:r>
              <a:t>的结点</a:t>
            </a:r>
            <a:r>
              <a:rPr>
                <a:latin typeface="Calibri"/>
                <a:ea typeface="Calibri"/>
                <a:cs typeface="Calibri"/>
                <a:sym typeface="Calibri"/>
              </a:rPr>
              <a:t>n</a:t>
            </a:r>
            <a:r>
              <a:t>必将被扩展，且</a:t>
            </a:r>
            <a:r>
              <a:rPr>
                <a:latin typeface="Calibri"/>
                <a:ea typeface="Calibri"/>
                <a:cs typeface="Calibri"/>
                <a:sym typeface="Calibri"/>
              </a:rPr>
              <a:t>f(n)=g(n)+h(n)</a:t>
            </a:r>
            <a:r>
              <a:t>，即每个满足</a:t>
            </a:r>
            <a:r>
              <a:rPr>
                <a:latin typeface="Calibri"/>
                <a:ea typeface="Calibri"/>
                <a:cs typeface="Calibri"/>
                <a:sym typeface="Calibri"/>
              </a:rPr>
              <a:t>h(n)&lt;C*-g(n)</a:t>
            </a:r>
            <a:r>
              <a:t>的结点</a:t>
            </a:r>
            <a:r>
              <a:rPr>
                <a:latin typeface="Calibri"/>
                <a:ea typeface="Calibri"/>
                <a:cs typeface="Calibri"/>
                <a:sym typeface="Calibri"/>
              </a:rPr>
              <a:t>n</a:t>
            </a:r>
            <a:r>
              <a:t>必将被扩展</a:t>
            </a:r>
          </a:p>
          <a:p>
            <a:pPr marL="1097280" lvl="2" indent="-219455" defTabSz="877823">
              <a:spcBef>
                <a:spcPts val="0"/>
              </a:spcBef>
              <a:defRPr sz="2304">
                <a:latin typeface="宋体"/>
                <a:ea typeface="宋体"/>
                <a:cs typeface="宋体"/>
                <a:sym typeface="宋体"/>
              </a:defRPr>
            </a:pPr>
            <a:r>
              <a:t>采用</a:t>
            </a:r>
            <a:r>
              <a:rPr>
                <a:latin typeface="Calibri"/>
                <a:ea typeface="Calibri"/>
                <a:cs typeface="Calibri"/>
                <a:sym typeface="Calibri"/>
              </a:rPr>
              <a:t>h</a:t>
            </a:r>
            <a:r>
              <a:rPr baseline="-25791">
                <a:latin typeface="Calibri"/>
                <a:ea typeface="Calibri"/>
                <a:cs typeface="Calibri"/>
                <a:sym typeface="Calibri"/>
              </a:rPr>
              <a:t>2</a:t>
            </a:r>
            <a:r>
              <a:t>的</a:t>
            </a:r>
            <a:r>
              <a:rPr>
                <a:latin typeface="Calibri"/>
                <a:ea typeface="Calibri"/>
                <a:cs typeface="Calibri"/>
                <a:sym typeface="Calibri"/>
              </a:rPr>
              <a:t>A*</a:t>
            </a:r>
            <a:r>
              <a:t>搜索扩展的结点必将被采用</a:t>
            </a:r>
            <a:r>
              <a:rPr>
                <a:latin typeface="Calibri"/>
                <a:ea typeface="Calibri"/>
                <a:cs typeface="Calibri"/>
                <a:sym typeface="Calibri"/>
              </a:rPr>
              <a:t>h</a:t>
            </a:r>
            <a:r>
              <a:rPr baseline="-25791">
                <a:latin typeface="Calibri"/>
                <a:ea typeface="Calibri"/>
                <a:cs typeface="Calibri"/>
                <a:sym typeface="Calibri"/>
              </a:rPr>
              <a:t>1</a:t>
            </a:r>
            <a:r>
              <a:t>的</a:t>
            </a:r>
            <a:r>
              <a:rPr>
                <a:latin typeface="Calibri"/>
                <a:ea typeface="Calibri"/>
                <a:cs typeface="Calibri"/>
                <a:sym typeface="Calibri"/>
              </a:rPr>
              <a:t>A*</a:t>
            </a:r>
            <a:r>
              <a:t>搜索扩展</a:t>
            </a:r>
          </a:p>
          <a:p>
            <a:pPr marL="329184" indent="-329184" defTabSz="877823">
              <a:spcBef>
                <a:spcPts val="600"/>
              </a:spcBef>
              <a:buChar char="•"/>
              <a:defRPr sz="3072">
                <a:latin typeface="宋体"/>
                <a:ea typeface="宋体"/>
                <a:cs typeface="宋体"/>
                <a:sym typeface="宋体"/>
              </a:defRPr>
            </a:pPr>
            <a:r>
              <a:t>可见，设计的启发式函数</a:t>
            </a:r>
            <a:r>
              <a:rPr sz="2688">
                <a:latin typeface="Calibri"/>
                <a:ea typeface="Calibri"/>
                <a:cs typeface="Calibri"/>
                <a:sym typeface="Calibri"/>
              </a:rPr>
              <a:t>h(n)</a:t>
            </a:r>
            <a:r>
              <a:t>要尽量大，但又要小于等于</a:t>
            </a:r>
            <a:r>
              <a:rPr sz="2688">
                <a:latin typeface="Calibri"/>
                <a:ea typeface="Calibri"/>
                <a:cs typeface="Calibri"/>
                <a:sym typeface="Calibri"/>
              </a:rPr>
              <a:t>C*</a:t>
            </a:r>
            <a:r>
              <a:t>。</a:t>
            </a:r>
          </a:p>
        </p:txBody>
      </p:sp>
      <p:sp>
        <p:nvSpPr>
          <p:cNvPr id="601" name="Shape 601"/>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85</a:t>
            </a:fld>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p:cNvSpPr>
          <p:nvPr>
            <p:ph type="title" idx="4294967295"/>
          </p:nvPr>
        </p:nvSpPr>
        <p:spPr>
          <a:xfrm>
            <a:off x="457200" y="274636"/>
            <a:ext cx="8229600" cy="561978"/>
          </a:xfrm>
          <a:prstGeom prst="rect">
            <a:avLst/>
          </a:prstGeom>
        </p:spPr>
        <p:txBody>
          <a:bodyPr/>
          <a:lstStyle/>
          <a:p>
            <a:pPr algn="r" defTabSz="612648">
              <a:defRPr sz="2600"/>
            </a:pPr>
            <a:r>
              <a:t>6.2 </a:t>
            </a:r>
            <a:r>
              <a:rPr>
                <a:latin typeface="宋体"/>
                <a:ea typeface="宋体"/>
                <a:cs typeface="宋体"/>
                <a:sym typeface="宋体"/>
              </a:rPr>
              <a:t>利用松弛问题设计启发式函数</a:t>
            </a:r>
          </a:p>
        </p:txBody>
      </p:sp>
      <p:sp>
        <p:nvSpPr>
          <p:cNvPr id="606" name="Shape 606"/>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松弛问题：减少动作限制的问题</a:t>
            </a:r>
          </a:p>
          <a:p>
            <a:pPr marL="742950" lvl="1" indent="-285750">
              <a:spcBef>
                <a:spcPts val="0"/>
              </a:spcBef>
              <a:defRPr sz="2800">
                <a:latin typeface="宋体"/>
                <a:ea typeface="宋体"/>
                <a:cs typeface="宋体"/>
                <a:sym typeface="宋体"/>
              </a:defRPr>
            </a:pPr>
            <a:r>
              <a:t>例：八数码问题中，若允许每个棋子任意移动位置，则</a:t>
            </a:r>
            <a:r>
              <a:rPr>
                <a:latin typeface="Calibri"/>
                <a:ea typeface="Calibri"/>
                <a:cs typeface="Calibri"/>
                <a:sym typeface="Calibri"/>
              </a:rPr>
              <a:t>h</a:t>
            </a:r>
            <a:r>
              <a:rPr baseline="-25000">
                <a:latin typeface="Calibri"/>
                <a:ea typeface="Calibri"/>
                <a:cs typeface="Calibri"/>
                <a:sym typeface="Calibri"/>
              </a:rPr>
              <a:t>1</a:t>
            </a:r>
            <a:r>
              <a:t>是精确步数</a:t>
            </a:r>
          </a:p>
          <a:p>
            <a:pPr marL="742950" lvl="1" indent="-285750">
              <a:spcBef>
                <a:spcPts val="0"/>
              </a:spcBef>
              <a:defRPr sz="2800">
                <a:latin typeface="宋体"/>
                <a:ea typeface="宋体"/>
                <a:cs typeface="宋体"/>
                <a:sym typeface="宋体"/>
              </a:defRPr>
            </a:pPr>
            <a:r>
              <a:t>例：八数码问题中，若允许每个棋子任意移动一步，甚至可以移动到被其它棋子占据的位置，则</a:t>
            </a:r>
            <a:r>
              <a:rPr>
                <a:latin typeface="Calibri"/>
                <a:ea typeface="Calibri"/>
                <a:cs typeface="Calibri"/>
                <a:sym typeface="Calibri"/>
              </a:rPr>
              <a:t>h</a:t>
            </a:r>
            <a:r>
              <a:rPr baseline="-25000">
                <a:latin typeface="Calibri"/>
                <a:ea typeface="Calibri"/>
                <a:cs typeface="Calibri"/>
                <a:sym typeface="Calibri"/>
              </a:rPr>
              <a:t>2</a:t>
            </a:r>
            <a:r>
              <a:t>是精确步数</a:t>
            </a:r>
          </a:p>
        </p:txBody>
      </p:sp>
      <p:sp>
        <p:nvSpPr>
          <p:cNvPr id="607" name="Shape 607"/>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86</a:t>
            </a:fld>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p:cNvSpPr>
          <p:nvPr>
            <p:ph type="title" idx="4294967295"/>
          </p:nvPr>
        </p:nvSpPr>
        <p:spPr>
          <a:xfrm>
            <a:off x="457200" y="274636"/>
            <a:ext cx="8229600" cy="561978"/>
          </a:xfrm>
          <a:prstGeom prst="rect">
            <a:avLst/>
          </a:prstGeom>
        </p:spPr>
        <p:txBody>
          <a:bodyPr/>
          <a:lstStyle/>
          <a:p>
            <a:pPr algn="r" defTabSz="612648">
              <a:defRPr sz="2600"/>
            </a:pPr>
            <a:r>
              <a:t>6.2 </a:t>
            </a:r>
            <a:r>
              <a:rPr>
                <a:latin typeface="宋体"/>
                <a:ea typeface="宋体"/>
                <a:cs typeface="宋体"/>
                <a:sym typeface="宋体"/>
              </a:rPr>
              <a:t>利用松弛问题设计启发式函数</a:t>
            </a:r>
          </a:p>
        </p:txBody>
      </p:sp>
      <p:sp>
        <p:nvSpPr>
          <p:cNvPr id="610" name="Shape 610"/>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原问题与松弛问题的关联</a:t>
            </a:r>
          </a:p>
          <a:p>
            <a:pPr marL="742950" lvl="1" indent="-285750">
              <a:spcBef>
                <a:spcPts val="0"/>
              </a:spcBef>
              <a:defRPr sz="2800">
                <a:latin typeface="宋体"/>
                <a:ea typeface="宋体"/>
                <a:cs typeface="宋体"/>
                <a:sym typeface="宋体"/>
              </a:defRPr>
            </a:pPr>
            <a:r>
              <a:t>减少动作限制导致状态空间图中边可能增加，故减少动作限制的松弛问题的状态空间图是原问题的状态空间图的超图</a:t>
            </a:r>
          </a:p>
          <a:p>
            <a:pPr marL="742950" lvl="1" indent="-285750">
              <a:spcBef>
                <a:spcPts val="0"/>
              </a:spcBef>
              <a:defRPr sz="2800">
                <a:latin typeface="宋体"/>
                <a:ea typeface="宋体"/>
                <a:cs typeface="宋体"/>
                <a:sym typeface="宋体"/>
              </a:defRPr>
            </a:pPr>
            <a:r>
              <a:t>原问题的最优解是松弛问题的候选解，未必是松弛问题的最优解</a:t>
            </a:r>
          </a:p>
          <a:p>
            <a:pPr marL="742950" lvl="1" indent="-285750">
              <a:spcBef>
                <a:spcPts val="0"/>
              </a:spcBef>
              <a:defRPr sz="2800">
                <a:latin typeface="宋体"/>
                <a:ea typeface="宋体"/>
                <a:cs typeface="宋体"/>
                <a:sym typeface="宋体"/>
              </a:defRPr>
            </a:pPr>
            <a:r>
              <a:t>松弛问题由于增加的边可能导致捷径，可能存在更好的解</a:t>
            </a:r>
          </a:p>
        </p:txBody>
      </p:sp>
      <p:sp>
        <p:nvSpPr>
          <p:cNvPr id="611" name="Shape 611"/>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87</a:t>
            </a:fld>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p:cNvSpPr>
          <p:nvPr>
            <p:ph type="title" idx="4294967295"/>
          </p:nvPr>
        </p:nvSpPr>
        <p:spPr>
          <a:xfrm>
            <a:off x="457200" y="274636"/>
            <a:ext cx="8229600" cy="561978"/>
          </a:xfrm>
          <a:prstGeom prst="rect">
            <a:avLst/>
          </a:prstGeom>
        </p:spPr>
        <p:txBody>
          <a:bodyPr/>
          <a:lstStyle/>
          <a:p>
            <a:pPr algn="r" defTabSz="612648">
              <a:defRPr sz="2600"/>
            </a:pPr>
            <a:r>
              <a:t>6.2 </a:t>
            </a:r>
            <a:r>
              <a:rPr>
                <a:latin typeface="宋体"/>
                <a:ea typeface="宋体"/>
                <a:cs typeface="宋体"/>
                <a:sym typeface="宋体"/>
              </a:rPr>
              <a:t>利用松弛问题设计启发式函数</a:t>
            </a:r>
          </a:p>
        </p:txBody>
      </p:sp>
      <p:sp>
        <p:nvSpPr>
          <p:cNvPr id="614" name="Shape 614"/>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利用松弛问题的最优解代价设计启发式函数</a:t>
            </a:r>
          </a:p>
          <a:p>
            <a:pPr marL="742950" lvl="1" indent="-285750">
              <a:spcBef>
                <a:spcPts val="0"/>
              </a:spcBef>
              <a:defRPr sz="2800"/>
            </a:pPr>
            <a:r>
              <a:t>h(n)=h</a:t>
            </a:r>
            <a:r>
              <a:rPr baseline="-25000"/>
              <a:t>RELAX</a:t>
            </a:r>
            <a:r>
              <a:t>*(n)</a:t>
            </a:r>
            <a:r>
              <a:rPr>
                <a:latin typeface="Symbol"/>
                <a:ea typeface="Symbol"/>
                <a:cs typeface="Symbol"/>
                <a:sym typeface="Symbol"/>
              </a:rPr>
              <a:t>≤</a:t>
            </a:r>
            <a:r>
              <a:t>h*(n)</a:t>
            </a:r>
            <a:r>
              <a:rPr>
                <a:latin typeface="宋体"/>
                <a:ea typeface="宋体"/>
                <a:cs typeface="宋体"/>
                <a:sym typeface="宋体"/>
              </a:rPr>
              <a:t>，</a:t>
            </a:r>
            <a:r>
              <a:t>f(n)</a:t>
            </a:r>
            <a:r>
              <a:rPr>
                <a:latin typeface="Symbol"/>
                <a:ea typeface="Symbol"/>
                <a:cs typeface="Symbol"/>
                <a:sym typeface="Symbol"/>
              </a:rPr>
              <a:t>≤</a:t>
            </a:r>
            <a:r>
              <a:t>f*(n)</a:t>
            </a:r>
            <a:r>
              <a:rPr>
                <a:latin typeface="宋体"/>
                <a:ea typeface="宋体"/>
                <a:cs typeface="宋体"/>
                <a:sym typeface="宋体"/>
              </a:rPr>
              <a:t>，故该启发式函数是可采纳的</a:t>
            </a:r>
          </a:p>
          <a:p>
            <a:pPr marL="742950" lvl="1" indent="-285750">
              <a:spcBef>
                <a:spcPts val="0"/>
              </a:spcBef>
              <a:defRPr sz="2800"/>
            </a:pPr>
            <a:r>
              <a:t>h(n)=h</a:t>
            </a:r>
            <a:r>
              <a:rPr baseline="-25000"/>
              <a:t>RELAX</a:t>
            </a:r>
            <a:r>
              <a:t>*(n)</a:t>
            </a:r>
            <a:r>
              <a:rPr>
                <a:latin typeface="宋体"/>
                <a:ea typeface="宋体"/>
                <a:cs typeface="宋体"/>
                <a:sym typeface="宋体"/>
              </a:rPr>
              <a:t>，满足三角不等式，故该启发式函数是一致的</a:t>
            </a:r>
          </a:p>
        </p:txBody>
      </p:sp>
      <p:sp>
        <p:nvSpPr>
          <p:cNvPr id="615" name="Shape 615"/>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88</a:t>
            </a:fld>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hape 619"/>
          <p:cNvSpPr>
            <a:spLocks noGrp="1"/>
          </p:cNvSpPr>
          <p:nvPr>
            <p:ph type="title" idx="4294967295"/>
          </p:nvPr>
        </p:nvSpPr>
        <p:spPr>
          <a:xfrm>
            <a:off x="457200" y="274636"/>
            <a:ext cx="8229600" cy="561978"/>
          </a:xfrm>
          <a:prstGeom prst="rect">
            <a:avLst/>
          </a:prstGeom>
        </p:spPr>
        <p:txBody>
          <a:bodyPr/>
          <a:lstStyle/>
          <a:p>
            <a:pPr algn="r" defTabSz="612648">
              <a:defRPr sz="2600"/>
            </a:pPr>
            <a:r>
              <a:t>6.2 </a:t>
            </a:r>
            <a:r>
              <a:rPr>
                <a:latin typeface="宋体"/>
                <a:ea typeface="宋体"/>
                <a:cs typeface="宋体"/>
                <a:sym typeface="宋体"/>
              </a:rPr>
              <a:t>利用松弛问题设计启发式函数</a:t>
            </a:r>
          </a:p>
        </p:txBody>
      </p:sp>
      <p:sp>
        <p:nvSpPr>
          <p:cNvPr id="620" name="Shape 620"/>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例：八数码问题的松弛问题</a:t>
            </a:r>
          </a:p>
          <a:p>
            <a:pPr marL="742950" lvl="1" indent="-285750">
              <a:spcBef>
                <a:spcPts val="0"/>
              </a:spcBef>
              <a:defRPr sz="2800">
                <a:latin typeface="宋体"/>
                <a:ea typeface="宋体"/>
                <a:cs typeface="宋体"/>
                <a:sym typeface="宋体"/>
              </a:defRPr>
            </a:pPr>
            <a:r>
              <a:t>原问题的动作描述</a:t>
            </a:r>
          </a:p>
          <a:p>
            <a:pPr marL="1143000" lvl="2" indent="-228600">
              <a:spcBef>
                <a:spcPts val="0"/>
              </a:spcBef>
              <a:defRPr sz="2400">
                <a:latin typeface="宋体"/>
                <a:ea typeface="宋体"/>
                <a:cs typeface="宋体"/>
                <a:sym typeface="宋体"/>
              </a:defRPr>
            </a:pPr>
            <a:r>
              <a:t>棋子可以从方格</a:t>
            </a:r>
            <a:r>
              <a:rPr>
                <a:latin typeface="Calibri"/>
                <a:ea typeface="Calibri"/>
                <a:cs typeface="Calibri"/>
                <a:sym typeface="Calibri"/>
              </a:rPr>
              <a:t>A</a:t>
            </a:r>
            <a:r>
              <a:t>移动到方格</a:t>
            </a:r>
            <a:r>
              <a:rPr>
                <a:latin typeface="Calibri"/>
                <a:ea typeface="Calibri"/>
                <a:cs typeface="Calibri"/>
                <a:sym typeface="Calibri"/>
              </a:rPr>
              <a:t>B</a:t>
            </a:r>
            <a:r>
              <a:t>，</a:t>
            </a:r>
            <a:r>
              <a:rPr>
                <a:latin typeface="Calibri"/>
                <a:ea typeface="Calibri"/>
                <a:cs typeface="Calibri"/>
                <a:sym typeface="Calibri"/>
              </a:rPr>
              <a:t>IF A</a:t>
            </a:r>
            <a:r>
              <a:t>和</a:t>
            </a:r>
            <a:r>
              <a:rPr>
                <a:latin typeface="Calibri"/>
                <a:ea typeface="Calibri"/>
                <a:cs typeface="Calibri"/>
                <a:sym typeface="Calibri"/>
              </a:rPr>
              <a:t>B</a:t>
            </a:r>
            <a:r>
              <a:t>水平或竖直相邻，且</a:t>
            </a:r>
            <a:r>
              <a:rPr>
                <a:latin typeface="Calibri"/>
                <a:ea typeface="Calibri"/>
                <a:cs typeface="Calibri"/>
                <a:sym typeface="Calibri"/>
              </a:rPr>
              <a:t>B</a:t>
            </a:r>
            <a:r>
              <a:t>是空的</a:t>
            </a:r>
          </a:p>
          <a:p>
            <a:pPr marL="742950" lvl="1" indent="-285750">
              <a:spcBef>
                <a:spcPts val="0"/>
              </a:spcBef>
              <a:defRPr sz="2800">
                <a:latin typeface="宋体"/>
                <a:ea typeface="宋体"/>
                <a:cs typeface="宋体"/>
                <a:sym typeface="宋体"/>
              </a:defRPr>
            </a:pPr>
            <a:r>
              <a:t>三个松弛问题的动作描述</a:t>
            </a:r>
          </a:p>
          <a:p>
            <a:pPr marL="1143000" lvl="2" indent="-228600">
              <a:spcBef>
                <a:spcPts val="0"/>
              </a:spcBef>
              <a:defRPr sz="2400">
                <a:latin typeface="宋体"/>
                <a:ea typeface="宋体"/>
                <a:cs typeface="宋体"/>
                <a:sym typeface="宋体"/>
              </a:defRPr>
            </a:pPr>
            <a:r>
              <a:t>棋子可以从方格</a:t>
            </a:r>
            <a:r>
              <a:rPr>
                <a:latin typeface="Calibri"/>
                <a:ea typeface="Calibri"/>
                <a:cs typeface="Calibri"/>
                <a:sym typeface="Calibri"/>
              </a:rPr>
              <a:t>A</a:t>
            </a:r>
            <a:r>
              <a:t>移动到方格</a:t>
            </a:r>
            <a:r>
              <a:rPr>
                <a:latin typeface="Calibri"/>
                <a:ea typeface="Calibri"/>
                <a:cs typeface="Calibri"/>
                <a:sym typeface="Calibri"/>
              </a:rPr>
              <a:t>B</a:t>
            </a:r>
            <a:r>
              <a:t>，</a:t>
            </a:r>
            <a:r>
              <a:rPr>
                <a:latin typeface="Calibri"/>
                <a:ea typeface="Calibri"/>
                <a:cs typeface="Calibri"/>
                <a:sym typeface="Calibri"/>
              </a:rPr>
              <a:t>IF A</a:t>
            </a:r>
            <a:r>
              <a:t>和</a:t>
            </a:r>
            <a:r>
              <a:rPr>
                <a:latin typeface="Calibri"/>
                <a:ea typeface="Calibri"/>
                <a:cs typeface="Calibri"/>
                <a:sym typeface="Calibri"/>
              </a:rPr>
              <a:t>B</a:t>
            </a:r>
            <a:r>
              <a:t>水平或竖直相邻</a:t>
            </a:r>
            <a:endParaRPr baseline="-25000"/>
          </a:p>
          <a:p>
            <a:pPr marL="1143000" lvl="2" indent="-228600">
              <a:spcBef>
                <a:spcPts val="0"/>
              </a:spcBef>
              <a:defRPr sz="2400">
                <a:latin typeface="宋体"/>
                <a:ea typeface="宋体"/>
                <a:cs typeface="宋体"/>
                <a:sym typeface="宋体"/>
              </a:defRPr>
            </a:pPr>
            <a:r>
              <a:t>棋子可以从方格</a:t>
            </a:r>
            <a:r>
              <a:rPr>
                <a:latin typeface="Calibri"/>
                <a:ea typeface="Calibri"/>
                <a:cs typeface="Calibri"/>
                <a:sym typeface="Calibri"/>
              </a:rPr>
              <a:t>A</a:t>
            </a:r>
            <a:r>
              <a:t>移动到方格</a:t>
            </a:r>
            <a:r>
              <a:rPr>
                <a:latin typeface="Calibri"/>
                <a:ea typeface="Calibri"/>
                <a:cs typeface="Calibri"/>
                <a:sym typeface="Calibri"/>
              </a:rPr>
              <a:t>B</a:t>
            </a:r>
            <a:r>
              <a:t>，</a:t>
            </a:r>
            <a:r>
              <a:rPr>
                <a:latin typeface="Calibri"/>
                <a:ea typeface="Calibri"/>
                <a:cs typeface="Calibri"/>
                <a:sym typeface="Calibri"/>
              </a:rPr>
              <a:t>IF B</a:t>
            </a:r>
            <a:r>
              <a:t>是空的</a:t>
            </a:r>
          </a:p>
          <a:p>
            <a:pPr marL="1143000" lvl="2" indent="-228600">
              <a:spcBef>
                <a:spcPts val="0"/>
              </a:spcBef>
              <a:defRPr sz="2400">
                <a:latin typeface="宋体"/>
                <a:ea typeface="宋体"/>
                <a:cs typeface="宋体"/>
                <a:sym typeface="宋体"/>
              </a:defRPr>
            </a:pPr>
            <a:r>
              <a:t>棋子可以从方格</a:t>
            </a:r>
            <a:r>
              <a:rPr>
                <a:latin typeface="Calibri"/>
                <a:ea typeface="Calibri"/>
                <a:cs typeface="Calibri"/>
                <a:sym typeface="Calibri"/>
              </a:rPr>
              <a:t>A</a:t>
            </a:r>
            <a:r>
              <a:t>移动到方格</a:t>
            </a:r>
            <a:r>
              <a:rPr>
                <a:latin typeface="Calibri"/>
                <a:ea typeface="Calibri"/>
                <a:cs typeface="Calibri"/>
                <a:sym typeface="Calibri"/>
              </a:rPr>
              <a:t>B</a:t>
            </a:r>
          </a:p>
        </p:txBody>
      </p:sp>
      <p:sp>
        <p:nvSpPr>
          <p:cNvPr id="621" name="Shape 621"/>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89</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title" idx="4294967295"/>
          </p:nvPr>
        </p:nvSpPr>
        <p:spPr>
          <a:xfrm>
            <a:off x="457200" y="274636"/>
            <a:ext cx="8229600" cy="561978"/>
          </a:xfrm>
          <a:prstGeom prst="rect">
            <a:avLst/>
          </a:prstGeom>
        </p:spPr>
        <p:txBody>
          <a:bodyPr/>
          <a:lstStyle/>
          <a:p>
            <a:pPr algn="r" defTabSz="557783">
              <a:defRPr sz="2600">
                <a:latin typeface="宋体"/>
                <a:ea typeface="宋体"/>
                <a:cs typeface="宋体"/>
                <a:sym typeface="宋体"/>
              </a:defRPr>
            </a:pPr>
            <a:r>
              <a:t>例</a:t>
            </a:r>
            <a:r>
              <a:rPr>
                <a:latin typeface="Calibri"/>
                <a:ea typeface="Calibri"/>
                <a:cs typeface="Calibri"/>
                <a:sym typeface="Calibri"/>
              </a:rPr>
              <a:t>1. </a:t>
            </a:r>
            <a:r>
              <a:t>真空吸尘器世界</a:t>
            </a:r>
          </a:p>
        </p:txBody>
      </p:sp>
      <p:sp>
        <p:nvSpPr>
          <p:cNvPr id="179" name="Shape 179"/>
          <p:cNvSpPr>
            <a:spLocks noGrp="1"/>
          </p:cNvSpPr>
          <p:nvPr>
            <p:ph type="body" idx="4294967295"/>
          </p:nvPr>
        </p:nvSpPr>
        <p:spPr>
          <a:xfrm>
            <a:off x="420687" y="1157446"/>
            <a:ext cx="8229601" cy="4525964"/>
          </a:xfrm>
          <a:prstGeom prst="rect">
            <a:avLst/>
          </a:prstGeom>
        </p:spPr>
        <p:txBody>
          <a:bodyPr/>
          <a:lstStyle/>
          <a:p>
            <a:pPr marL="742950" lvl="1" indent="-285750">
              <a:spcBef>
                <a:spcPts val="0"/>
              </a:spcBef>
              <a:defRPr sz="2800">
                <a:latin typeface="宋体"/>
                <a:ea typeface="宋体"/>
                <a:cs typeface="宋体"/>
                <a:sym typeface="宋体"/>
              </a:defRPr>
            </a:pPr>
            <a:r>
              <a:t>状态转移函数</a:t>
            </a:r>
          </a:p>
        </p:txBody>
      </p:sp>
      <p:sp>
        <p:nvSpPr>
          <p:cNvPr id="180" name="Shape 180"/>
          <p:cNvSpPr>
            <a:spLocks noGrp="1"/>
          </p:cNvSpPr>
          <p:nvPr>
            <p:ph type="sldNum" sz="quarter" idx="4294967295"/>
          </p:nvPr>
        </p:nvSpPr>
        <p:spPr>
          <a:xfrm>
            <a:off x="8344534" y="6258242"/>
            <a:ext cx="342264"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9</a:t>
            </a:fld>
            <a:endParaRPr/>
          </a:p>
        </p:txBody>
      </p:sp>
      <p:pic>
        <p:nvPicPr>
          <p:cNvPr id="181" name="image5.png"/>
          <p:cNvPicPr>
            <a:picLocks noChangeAspect="1"/>
          </p:cNvPicPr>
          <p:nvPr/>
        </p:nvPicPr>
        <p:blipFill>
          <a:blip r:embed="rId2"/>
          <a:stretch>
            <a:fillRect/>
          </a:stretch>
        </p:blipFill>
        <p:spPr>
          <a:xfrm>
            <a:off x="128587" y="1790700"/>
            <a:ext cx="8918576" cy="4587875"/>
          </a:xfrm>
          <a:prstGeom prst="rect">
            <a:avLst/>
          </a:prstGeom>
          <a:ln w="12700">
            <a:miter lim="400000"/>
          </a:ln>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idx="4294967295"/>
          </p:nvPr>
        </p:nvSpPr>
        <p:spPr>
          <a:xfrm>
            <a:off x="457200" y="274636"/>
            <a:ext cx="8229600" cy="561978"/>
          </a:xfrm>
          <a:prstGeom prst="rect">
            <a:avLst/>
          </a:prstGeom>
        </p:spPr>
        <p:txBody>
          <a:bodyPr/>
          <a:lstStyle/>
          <a:p>
            <a:pPr algn="r" defTabSz="612648">
              <a:defRPr sz="2600"/>
            </a:pPr>
            <a:r>
              <a:t>6.2 </a:t>
            </a:r>
            <a:r>
              <a:rPr>
                <a:latin typeface="宋体"/>
                <a:ea typeface="宋体"/>
                <a:cs typeface="宋体"/>
                <a:sym typeface="宋体"/>
              </a:rPr>
              <a:t>利用松弛问题设计启发式函数</a:t>
            </a:r>
          </a:p>
        </p:txBody>
      </p:sp>
      <p:sp>
        <p:nvSpPr>
          <p:cNvPr id="624" name="Shape 624"/>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新的启发式函数的构造</a:t>
            </a:r>
          </a:p>
          <a:p>
            <a:pPr marL="742950" lvl="1" indent="-285750">
              <a:spcBef>
                <a:spcPts val="0"/>
              </a:spcBef>
              <a:defRPr sz="2800">
                <a:latin typeface="宋体"/>
                <a:ea typeface="宋体"/>
                <a:cs typeface="宋体"/>
                <a:sym typeface="宋体"/>
              </a:defRPr>
            </a:pPr>
            <a:r>
              <a:t>假定已经设计了无法比较的可采纳的启发式函数</a:t>
            </a:r>
            <a:r>
              <a:rPr>
                <a:latin typeface="Calibri"/>
                <a:ea typeface="Calibri"/>
                <a:cs typeface="Calibri"/>
                <a:sym typeface="Calibri"/>
              </a:rPr>
              <a:t>h</a:t>
            </a:r>
            <a:r>
              <a:rPr baseline="-25000">
                <a:latin typeface="Calibri"/>
                <a:ea typeface="Calibri"/>
                <a:cs typeface="Calibri"/>
                <a:sym typeface="Calibri"/>
              </a:rPr>
              <a:t>1</a:t>
            </a:r>
            <a:r>
              <a:rPr>
                <a:latin typeface="Calibri"/>
                <a:ea typeface="Calibri"/>
                <a:cs typeface="Calibri"/>
                <a:sym typeface="Calibri"/>
              </a:rPr>
              <a:t>,h</a:t>
            </a:r>
            <a:r>
              <a:rPr baseline="-25000">
                <a:latin typeface="Calibri"/>
                <a:ea typeface="Calibri"/>
                <a:cs typeface="Calibri"/>
                <a:sym typeface="Calibri"/>
              </a:rPr>
              <a:t>2</a:t>
            </a:r>
            <a:r>
              <a:rPr>
                <a:latin typeface="Calibri"/>
                <a:ea typeface="Calibri"/>
                <a:cs typeface="Calibri"/>
                <a:sym typeface="Calibri"/>
              </a:rPr>
              <a:t>,…,h</a:t>
            </a:r>
            <a:r>
              <a:rPr baseline="-25000">
                <a:latin typeface="Calibri"/>
                <a:ea typeface="Calibri"/>
                <a:cs typeface="Calibri"/>
                <a:sym typeface="Calibri"/>
              </a:rPr>
              <a:t>m</a:t>
            </a:r>
            <a:r>
              <a:t>，则可以定义新的启发式函数</a:t>
            </a:r>
            <a:r>
              <a:rPr>
                <a:latin typeface="Calibri"/>
                <a:ea typeface="Calibri"/>
                <a:cs typeface="Calibri"/>
                <a:sym typeface="Calibri"/>
              </a:rPr>
              <a:t>h(n)=max{h</a:t>
            </a:r>
            <a:r>
              <a:rPr baseline="-25000">
                <a:latin typeface="Calibri"/>
                <a:ea typeface="Calibri"/>
                <a:cs typeface="Calibri"/>
                <a:sym typeface="Calibri"/>
              </a:rPr>
              <a:t>1</a:t>
            </a:r>
            <a:r>
              <a:rPr>
                <a:latin typeface="Calibri"/>
                <a:ea typeface="Calibri"/>
                <a:cs typeface="Calibri"/>
                <a:sym typeface="Calibri"/>
              </a:rPr>
              <a:t>(n),h</a:t>
            </a:r>
            <a:r>
              <a:rPr baseline="-25000">
                <a:latin typeface="Calibri"/>
                <a:ea typeface="Calibri"/>
                <a:cs typeface="Calibri"/>
                <a:sym typeface="Calibri"/>
              </a:rPr>
              <a:t>2</a:t>
            </a:r>
            <a:r>
              <a:rPr>
                <a:latin typeface="Calibri"/>
                <a:ea typeface="Calibri"/>
                <a:cs typeface="Calibri"/>
                <a:sym typeface="Calibri"/>
              </a:rPr>
              <a:t>(n),…,h</a:t>
            </a:r>
            <a:r>
              <a:rPr baseline="-25000">
                <a:latin typeface="Calibri"/>
                <a:ea typeface="Calibri"/>
                <a:cs typeface="Calibri"/>
                <a:sym typeface="Calibri"/>
              </a:rPr>
              <a:t>m</a:t>
            </a:r>
            <a:r>
              <a:rPr>
                <a:latin typeface="Calibri"/>
                <a:ea typeface="Calibri"/>
                <a:cs typeface="Calibri"/>
                <a:sym typeface="Calibri"/>
              </a:rPr>
              <a:t>(n)}</a:t>
            </a:r>
          </a:p>
          <a:p>
            <a:pPr marL="1143000" lvl="2" indent="-228600">
              <a:spcBef>
                <a:spcPts val="0"/>
              </a:spcBef>
              <a:defRPr sz="2400"/>
            </a:pPr>
            <a:r>
              <a:t>h</a:t>
            </a:r>
            <a:r>
              <a:rPr>
                <a:latin typeface="宋体"/>
                <a:ea typeface="宋体"/>
                <a:cs typeface="宋体"/>
                <a:sym typeface="宋体"/>
              </a:rPr>
              <a:t>是可采纳的</a:t>
            </a:r>
          </a:p>
          <a:p>
            <a:pPr marL="1143000" lvl="2" indent="-228600">
              <a:spcBef>
                <a:spcPts val="0"/>
              </a:spcBef>
              <a:defRPr sz="2400"/>
            </a:pPr>
            <a:r>
              <a:t>h</a:t>
            </a:r>
            <a:r>
              <a:rPr>
                <a:latin typeface="宋体"/>
                <a:ea typeface="宋体"/>
                <a:cs typeface="宋体"/>
                <a:sym typeface="宋体"/>
              </a:rPr>
              <a:t>是一致的</a:t>
            </a:r>
          </a:p>
          <a:p>
            <a:pPr marL="1143000" lvl="2" indent="-228600">
              <a:spcBef>
                <a:spcPts val="0"/>
              </a:spcBef>
              <a:defRPr sz="2400"/>
            </a:pPr>
            <a:r>
              <a:t>h</a:t>
            </a:r>
            <a:r>
              <a:rPr>
                <a:latin typeface="宋体"/>
                <a:ea typeface="宋体"/>
                <a:cs typeface="宋体"/>
                <a:sym typeface="宋体"/>
              </a:rPr>
              <a:t>比</a:t>
            </a:r>
            <a:r>
              <a:t>h</a:t>
            </a:r>
            <a:r>
              <a:rPr baseline="-25000"/>
              <a:t>1</a:t>
            </a:r>
            <a:r>
              <a:t>,h</a:t>
            </a:r>
            <a:r>
              <a:rPr baseline="-25000"/>
              <a:t>2</a:t>
            </a:r>
            <a:r>
              <a:t>,…,h</a:t>
            </a:r>
            <a:r>
              <a:rPr baseline="-25000"/>
              <a:t>m</a:t>
            </a:r>
            <a:r>
              <a:rPr>
                <a:latin typeface="宋体"/>
                <a:ea typeface="宋体"/>
                <a:cs typeface="宋体"/>
                <a:sym typeface="宋体"/>
              </a:rPr>
              <a:t>均占优</a:t>
            </a:r>
          </a:p>
        </p:txBody>
      </p:sp>
      <p:sp>
        <p:nvSpPr>
          <p:cNvPr id="625" name="Shape 625"/>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90</a:t>
            </a:fld>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627"/>
          <p:cNvSpPr>
            <a:spLocks noGrp="1"/>
          </p:cNvSpPr>
          <p:nvPr>
            <p:ph type="title" idx="4294967295"/>
          </p:nvPr>
        </p:nvSpPr>
        <p:spPr>
          <a:xfrm>
            <a:off x="457200" y="274636"/>
            <a:ext cx="8229600" cy="561978"/>
          </a:xfrm>
          <a:prstGeom prst="rect">
            <a:avLst/>
          </a:prstGeom>
        </p:spPr>
        <p:txBody>
          <a:bodyPr/>
          <a:lstStyle/>
          <a:p>
            <a:pPr algn="r" defTabSz="612648">
              <a:defRPr sz="2600"/>
            </a:pPr>
            <a:r>
              <a:t>6.3 </a:t>
            </a:r>
            <a:r>
              <a:rPr>
                <a:latin typeface="宋体"/>
                <a:ea typeface="宋体"/>
                <a:cs typeface="宋体"/>
                <a:sym typeface="宋体"/>
              </a:rPr>
              <a:t>利用子问题设计启发式函数</a:t>
            </a:r>
          </a:p>
        </p:txBody>
      </p:sp>
      <p:sp>
        <p:nvSpPr>
          <p:cNvPr id="628" name="Shape 628"/>
          <p:cNvSpPr>
            <a:spLocks noGrp="1"/>
          </p:cNvSpPr>
          <p:nvPr>
            <p:ph type="body" idx="4294967295"/>
          </p:nvPr>
        </p:nvSpPr>
        <p:spPr>
          <a:xfrm>
            <a:off x="457200" y="1460500"/>
            <a:ext cx="8229600" cy="4525963"/>
          </a:xfrm>
          <a:prstGeom prst="rect">
            <a:avLst/>
          </a:prstGeom>
        </p:spPr>
        <p:txBody>
          <a:bodyPr/>
          <a:lstStyle/>
          <a:p>
            <a:pPr>
              <a:buChar char="•"/>
              <a:defRPr>
                <a:latin typeface="宋体"/>
                <a:ea typeface="宋体"/>
                <a:cs typeface="宋体"/>
                <a:sym typeface="宋体"/>
              </a:defRPr>
            </a:pPr>
            <a:r>
              <a:t>利用子问题的最优解代价设计启发式函数</a:t>
            </a:r>
          </a:p>
          <a:p>
            <a:pPr marL="742950" lvl="1" indent="-285750">
              <a:spcBef>
                <a:spcPts val="0"/>
              </a:spcBef>
              <a:defRPr sz="2800"/>
            </a:pPr>
            <a:r>
              <a:t>h(n)=h</a:t>
            </a:r>
            <a:r>
              <a:rPr baseline="-25000"/>
              <a:t>SON</a:t>
            </a:r>
            <a:r>
              <a:t>*(n)</a:t>
            </a:r>
            <a:r>
              <a:rPr>
                <a:latin typeface="Symbol"/>
                <a:ea typeface="Symbol"/>
                <a:cs typeface="Symbol"/>
                <a:sym typeface="Symbol"/>
              </a:rPr>
              <a:t>≤</a:t>
            </a:r>
            <a:r>
              <a:t>h*(n)</a:t>
            </a:r>
            <a:r>
              <a:rPr>
                <a:latin typeface="宋体"/>
                <a:ea typeface="宋体"/>
                <a:cs typeface="宋体"/>
                <a:sym typeface="宋体"/>
              </a:rPr>
              <a:t>，</a:t>
            </a:r>
            <a:r>
              <a:t>f(n)</a:t>
            </a:r>
            <a:r>
              <a:rPr>
                <a:latin typeface="Symbol"/>
                <a:ea typeface="Symbol"/>
                <a:cs typeface="Symbol"/>
                <a:sym typeface="Symbol"/>
              </a:rPr>
              <a:t>≤</a:t>
            </a:r>
            <a:r>
              <a:t>f*(n)</a:t>
            </a:r>
            <a:r>
              <a:rPr>
                <a:latin typeface="宋体"/>
                <a:ea typeface="宋体"/>
                <a:cs typeface="宋体"/>
                <a:sym typeface="宋体"/>
              </a:rPr>
              <a:t>，故该启发式函数是可采纳的</a:t>
            </a:r>
          </a:p>
        </p:txBody>
      </p:sp>
      <p:sp>
        <p:nvSpPr>
          <p:cNvPr id="629" name="Shape 629"/>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91</a:t>
            </a:fld>
            <a:endParaRPr/>
          </a:p>
        </p:txBody>
      </p:sp>
      <p:pic>
        <p:nvPicPr>
          <p:cNvPr id="630" name="image38.png"/>
          <p:cNvPicPr>
            <a:picLocks noChangeAspect="1"/>
          </p:cNvPicPr>
          <p:nvPr/>
        </p:nvPicPr>
        <p:blipFill>
          <a:blip r:embed="rId2"/>
          <a:stretch>
            <a:fillRect/>
          </a:stretch>
        </p:blipFill>
        <p:spPr>
          <a:xfrm>
            <a:off x="-15875" y="3141661"/>
            <a:ext cx="9144000" cy="2941639"/>
          </a:xfrm>
          <a:prstGeom prst="rect">
            <a:avLst/>
          </a:prstGeom>
          <a:ln w="12700">
            <a:miter lim="400000"/>
          </a:ln>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hape 632"/>
          <p:cNvSpPr>
            <a:spLocks noGrp="1"/>
          </p:cNvSpPr>
          <p:nvPr>
            <p:ph type="title" idx="4294967295"/>
          </p:nvPr>
        </p:nvSpPr>
        <p:spPr>
          <a:xfrm>
            <a:off x="457200" y="274636"/>
            <a:ext cx="8229600" cy="561978"/>
          </a:xfrm>
          <a:prstGeom prst="rect">
            <a:avLst/>
          </a:prstGeom>
        </p:spPr>
        <p:txBody>
          <a:bodyPr/>
          <a:lstStyle/>
          <a:p>
            <a:pPr algn="r" defTabSz="612648">
              <a:defRPr sz="2600"/>
            </a:pPr>
            <a:r>
              <a:t>6.3 </a:t>
            </a:r>
            <a:r>
              <a:rPr>
                <a:latin typeface="宋体"/>
                <a:ea typeface="宋体"/>
                <a:cs typeface="宋体"/>
                <a:sym typeface="宋体"/>
              </a:rPr>
              <a:t>利用子问题设计启发式函数</a:t>
            </a:r>
          </a:p>
        </p:txBody>
      </p:sp>
      <p:sp>
        <p:nvSpPr>
          <p:cNvPr id="633" name="Shape 633"/>
          <p:cNvSpPr>
            <a:spLocks noGrp="1"/>
          </p:cNvSpPr>
          <p:nvPr>
            <p:ph type="body" idx="4294967295"/>
          </p:nvPr>
        </p:nvSpPr>
        <p:spPr>
          <a:xfrm>
            <a:off x="457200" y="1600200"/>
            <a:ext cx="8229600" cy="4525963"/>
          </a:xfrm>
          <a:prstGeom prst="rect">
            <a:avLst/>
          </a:prstGeom>
        </p:spPr>
        <p:txBody>
          <a:bodyPr/>
          <a:lstStyle/>
          <a:p>
            <a:pPr marL="315468" indent="-315468" defTabSz="841247">
              <a:buChar char="•"/>
              <a:defRPr sz="2900">
                <a:latin typeface="宋体"/>
                <a:ea typeface="宋体"/>
                <a:cs typeface="宋体"/>
                <a:sym typeface="宋体"/>
              </a:defRPr>
            </a:pPr>
            <a:r>
              <a:t>基于模式数据库设计启发式函数</a:t>
            </a:r>
          </a:p>
          <a:p>
            <a:pPr marL="683512" lvl="1" indent="-262890" defTabSz="841247">
              <a:spcBef>
                <a:spcPts val="0"/>
              </a:spcBef>
              <a:defRPr sz="2500">
                <a:latin typeface="宋体"/>
                <a:ea typeface="宋体"/>
                <a:cs typeface="宋体"/>
                <a:sym typeface="宋体"/>
              </a:defRPr>
            </a:pPr>
            <a:r>
              <a:t>对所有可能的子问题实例存储解代价，建立模式数据库</a:t>
            </a:r>
          </a:p>
          <a:p>
            <a:pPr marL="683512" lvl="1" indent="-262890" defTabSz="841247">
              <a:spcBef>
                <a:spcPts val="0"/>
              </a:spcBef>
              <a:defRPr sz="2500">
                <a:latin typeface="宋体"/>
                <a:ea typeface="宋体"/>
                <a:cs typeface="宋体"/>
                <a:sym typeface="宋体"/>
              </a:defRPr>
            </a:pPr>
            <a:r>
              <a:t>对于原问题的每个完备状态，通过在模式数据库中查找相应的子问题，返回子问题的最优解代价作为启发式函数值</a:t>
            </a:r>
          </a:p>
          <a:p>
            <a:pPr marL="1051560" lvl="2" indent="-210311" defTabSz="841247">
              <a:spcBef>
                <a:spcPts val="0"/>
              </a:spcBef>
              <a:defRPr sz="2200">
                <a:latin typeface="宋体"/>
                <a:ea typeface="宋体"/>
                <a:cs typeface="宋体"/>
                <a:sym typeface="宋体"/>
              </a:defRPr>
            </a:pPr>
            <a:r>
              <a:t>每个数据库对应一个可采纳的启发式函数</a:t>
            </a:r>
            <a:r>
              <a:rPr>
                <a:latin typeface="Calibri"/>
                <a:ea typeface="Calibri"/>
                <a:cs typeface="Calibri"/>
                <a:sym typeface="Calibri"/>
              </a:rPr>
              <a:t>h</a:t>
            </a:r>
            <a:r>
              <a:rPr baseline="-26651">
                <a:latin typeface="Calibri"/>
                <a:ea typeface="Calibri"/>
                <a:cs typeface="Calibri"/>
                <a:sym typeface="Calibri"/>
              </a:rPr>
              <a:t>DB</a:t>
            </a:r>
            <a:endParaRPr baseline="-26651"/>
          </a:p>
          <a:p>
            <a:pPr marL="1051560" lvl="2" indent="-210311" defTabSz="841247">
              <a:spcBef>
                <a:spcPts val="0"/>
              </a:spcBef>
              <a:defRPr sz="2200">
                <a:latin typeface="宋体"/>
                <a:ea typeface="宋体"/>
                <a:cs typeface="宋体"/>
                <a:sym typeface="宋体"/>
              </a:defRPr>
            </a:pPr>
            <a:r>
              <a:t>可以通过</a:t>
            </a:r>
            <a:r>
              <a:rPr>
                <a:latin typeface="Calibri"/>
                <a:ea typeface="Calibri"/>
                <a:cs typeface="Calibri"/>
                <a:sym typeface="Calibri"/>
              </a:rPr>
              <a:t>max</a:t>
            </a:r>
            <a:r>
              <a:t>设计新的可采纳的启发式函数</a:t>
            </a:r>
          </a:p>
          <a:p>
            <a:pPr marL="1051560" lvl="2" indent="-210311" defTabSz="841247">
              <a:spcBef>
                <a:spcPts val="0"/>
              </a:spcBef>
              <a:defRPr sz="2200">
                <a:latin typeface="宋体"/>
                <a:ea typeface="宋体"/>
                <a:cs typeface="宋体"/>
                <a:sym typeface="宋体"/>
              </a:defRPr>
            </a:pPr>
            <a:r>
              <a:t>不同子问题如果定义了无交集的模式数据库，则启发式函数相加仍是可采纳的</a:t>
            </a:r>
          </a:p>
        </p:txBody>
      </p:sp>
      <p:sp>
        <p:nvSpPr>
          <p:cNvPr id="634" name="Shape 634"/>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92</a:t>
            </a:fld>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p:cNvSpPr>
          <p:nvPr>
            <p:ph type="title" idx="4294967295"/>
          </p:nvPr>
        </p:nvSpPr>
        <p:spPr>
          <a:xfrm>
            <a:off x="457200" y="274636"/>
            <a:ext cx="8229600" cy="561978"/>
          </a:xfrm>
          <a:prstGeom prst="rect">
            <a:avLst/>
          </a:prstGeom>
        </p:spPr>
        <p:txBody>
          <a:bodyPr/>
          <a:lstStyle/>
          <a:p>
            <a:pPr algn="r" defTabSz="612648">
              <a:defRPr sz="2600"/>
            </a:pPr>
            <a:r>
              <a:t>6.4 </a:t>
            </a:r>
            <a:r>
              <a:rPr>
                <a:latin typeface="宋体"/>
                <a:ea typeface="宋体"/>
                <a:cs typeface="宋体"/>
                <a:sym typeface="宋体"/>
              </a:rPr>
              <a:t>从经验中学习启发式函数</a:t>
            </a:r>
          </a:p>
        </p:txBody>
      </p:sp>
      <p:sp>
        <p:nvSpPr>
          <p:cNvPr id="639" name="Shape 639"/>
          <p:cNvSpPr>
            <a:spLocks noGrp="1"/>
          </p:cNvSpPr>
          <p:nvPr>
            <p:ph type="body" idx="4294967295"/>
          </p:nvPr>
        </p:nvSpPr>
        <p:spPr>
          <a:xfrm>
            <a:off x="457200" y="1600200"/>
            <a:ext cx="8229600" cy="4525963"/>
          </a:xfrm>
          <a:prstGeom prst="rect">
            <a:avLst/>
          </a:prstGeom>
        </p:spPr>
        <p:txBody>
          <a:bodyPr/>
          <a:lstStyle/>
          <a:p>
            <a:pPr>
              <a:buChar char="•"/>
              <a:defRPr>
                <a:latin typeface="宋体"/>
                <a:ea typeface="宋体"/>
                <a:cs typeface="宋体"/>
                <a:sym typeface="宋体"/>
              </a:defRPr>
            </a:pPr>
            <a:r>
              <a:t>从经验中学习</a:t>
            </a:r>
          </a:p>
          <a:p>
            <a:pPr marL="742950" lvl="1" indent="-285750">
              <a:spcBef>
                <a:spcPts val="0"/>
              </a:spcBef>
              <a:defRPr sz="2800">
                <a:latin typeface="宋体"/>
                <a:ea typeface="宋体"/>
                <a:cs typeface="宋体"/>
                <a:sym typeface="宋体"/>
              </a:defRPr>
            </a:pPr>
            <a:r>
              <a:t>经验包括大量求解实例，每个实例包括一个状态和从该状态到达目标的实际代价</a:t>
            </a:r>
          </a:p>
          <a:p>
            <a:pPr marL="742950" lvl="1" indent="-285750">
              <a:spcBef>
                <a:spcPts val="0"/>
              </a:spcBef>
              <a:defRPr sz="2800">
                <a:latin typeface="宋体"/>
                <a:ea typeface="宋体"/>
                <a:cs typeface="宋体"/>
                <a:sym typeface="宋体"/>
              </a:defRPr>
            </a:pPr>
            <a:r>
              <a:t>机器学习方法利用经验构造</a:t>
            </a:r>
            <a:r>
              <a:rPr>
                <a:latin typeface="Calibri"/>
                <a:ea typeface="Calibri"/>
                <a:cs typeface="Calibri"/>
                <a:sym typeface="Calibri"/>
              </a:rPr>
              <a:t>h(n)</a:t>
            </a:r>
            <a:r>
              <a:t>，用于计算新问题在搜索过程中生成结点的估计代价</a:t>
            </a:r>
          </a:p>
          <a:p>
            <a:pPr marL="742950" lvl="1" indent="-285750">
              <a:spcBef>
                <a:spcPts val="0"/>
              </a:spcBef>
              <a:defRPr sz="2800">
                <a:latin typeface="宋体"/>
                <a:ea typeface="宋体"/>
                <a:cs typeface="宋体"/>
                <a:sym typeface="宋体"/>
              </a:defRPr>
            </a:pPr>
            <a:r>
              <a:t>如果可以构造状态的特征，则可以利用特征的组合构造</a:t>
            </a:r>
            <a:r>
              <a:rPr>
                <a:latin typeface="Calibri"/>
                <a:ea typeface="Calibri"/>
                <a:cs typeface="Calibri"/>
                <a:sym typeface="Calibri"/>
              </a:rPr>
              <a:t>h(n)</a:t>
            </a:r>
          </a:p>
          <a:p>
            <a:pPr marL="1143000" lvl="2" indent="-228600">
              <a:spcBef>
                <a:spcPts val="0"/>
              </a:spcBef>
              <a:defRPr sz="2400">
                <a:latin typeface="宋体"/>
                <a:ea typeface="宋体"/>
                <a:cs typeface="宋体"/>
                <a:sym typeface="宋体"/>
              </a:defRPr>
            </a:pPr>
            <a:r>
              <a:t>例：</a:t>
            </a:r>
            <a:r>
              <a:rPr>
                <a:latin typeface="Calibri"/>
                <a:ea typeface="Calibri"/>
                <a:cs typeface="Calibri"/>
                <a:sym typeface="Calibri"/>
              </a:rPr>
              <a:t>h(n)=c</a:t>
            </a:r>
            <a:r>
              <a:rPr baseline="-25000">
                <a:latin typeface="Calibri"/>
                <a:ea typeface="Calibri"/>
                <a:cs typeface="Calibri"/>
                <a:sym typeface="Calibri"/>
              </a:rPr>
              <a:t>1</a:t>
            </a:r>
            <a:r>
              <a:rPr>
                <a:latin typeface="Calibri"/>
                <a:ea typeface="Calibri"/>
                <a:cs typeface="Calibri"/>
                <a:sym typeface="Calibri"/>
              </a:rPr>
              <a:t>x</a:t>
            </a:r>
            <a:r>
              <a:rPr baseline="-25000">
                <a:latin typeface="Calibri"/>
                <a:ea typeface="Calibri"/>
                <a:cs typeface="Calibri"/>
                <a:sym typeface="Calibri"/>
              </a:rPr>
              <a:t>1</a:t>
            </a:r>
            <a:r>
              <a:rPr>
                <a:latin typeface="Calibri"/>
                <a:ea typeface="Calibri"/>
                <a:cs typeface="Calibri"/>
                <a:sym typeface="Calibri"/>
              </a:rPr>
              <a:t>(n)+c</a:t>
            </a:r>
            <a:r>
              <a:rPr baseline="-25000">
                <a:latin typeface="Calibri"/>
                <a:ea typeface="Calibri"/>
                <a:cs typeface="Calibri"/>
                <a:sym typeface="Calibri"/>
              </a:rPr>
              <a:t>2</a:t>
            </a:r>
            <a:r>
              <a:rPr>
                <a:latin typeface="Calibri"/>
                <a:ea typeface="Calibri"/>
                <a:cs typeface="Calibri"/>
                <a:sym typeface="Calibri"/>
              </a:rPr>
              <a:t>x</a:t>
            </a:r>
            <a:r>
              <a:rPr baseline="-25000">
                <a:latin typeface="Calibri"/>
                <a:ea typeface="Calibri"/>
                <a:cs typeface="Calibri"/>
                <a:sym typeface="Calibri"/>
              </a:rPr>
              <a:t>2</a:t>
            </a:r>
            <a:r>
              <a:rPr>
                <a:latin typeface="Calibri"/>
                <a:ea typeface="Calibri"/>
                <a:cs typeface="Calibri"/>
                <a:sym typeface="Calibri"/>
              </a:rPr>
              <a:t>(n)+…+c</a:t>
            </a:r>
            <a:r>
              <a:rPr baseline="-25000">
                <a:latin typeface="Calibri"/>
                <a:ea typeface="Calibri"/>
                <a:cs typeface="Calibri"/>
                <a:sym typeface="Calibri"/>
              </a:rPr>
              <a:t>k</a:t>
            </a:r>
            <a:r>
              <a:rPr>
                <a:latin typeface="Calibri"/>
                <a:ea typeface="Calibri"/>
                <a:cs typeface="Calibri"/>
                <a:sym typeface="Calibri"/>
              </a:rPr>
              <a:t>x</a:t>
            </a:r>
            <a:r>
              <a:rPr baseline="-25000">
                <a:latin typeface="Calibri"/>
                <a:ea typeface="Calibri"/>
                <a:cs typeface="Calibri"/>
                <a:sym typeface="Calibri"/>
              </a:rPr>
              <a:t>k</a:t>
            </a:r>
            <a:r>
              <a:rPr>
                <a:latin typeface="Calibri"/>
                <a:ea typeface="Calibri"/>
                <a:cs typeface="Calibri"/>
                <a:sym typeface="Calibri"/>
              </a:rPr>
              <a:t>(n)</a:t>
            </a:r>
          </a:p>
        </p:txBody>
      </p:sp>
      <p:sp>
        <p:nvSpPr>
          <p:cNvPr id="640" name="Shape 640"/>
          <p:cNvSpPr>
            <a:spLocks noGrp="1"/>
          </p:cNvSpPr>
          <p:nvPr>
            <p:ph type="sldNum" sz="quarter" idx="4294967295"/>
          </p:nvPr>
        </p:nvSpPr>
        <p:spPr>
          <a:xfrm>
            <a:off x="8106409" y="6258242"/>
            <a:ext cx="580389" cy="561339"/>
          </a:xfrm>
          <a:prstGeom prst="rect">
            <a:avLst/>
          </a:prstGeom>
          <a:extLst>
            <a:ext uri="{C572A759-6A51-4108-AA02-DFA0A04FC94B}">
              <ma14:wrappingTextBoxFlag xmlns="" xmlns:ma14="http://schemas.microsoft.com/office/mac/drawingml/2011/main" val="1"/>
            </a:ext>
          </a:extLst>
        </p:spPr>
        <p:txBody>
          <a:bodyPr/>
          <a:lstStyle>
            <a:lvl1pPr algn="r">
              <a:spcBef>
                <a:spcPts val="700"/>
              </a:spcBef>
              <a:defRPr sz="3200">
                <a:latin typeface="Calibri"/>
                <a:ea typeface="Calibri"/>
                <a:cs typeface="Calibri"/>
                <a:sym typeface="Calibri"/>
              </a:defRPr>
            </a:lvl1pPr>
          </a:lstStyle>
          <a:p>
            <a:fld id="{86CB4B4D-7CA3-9044-876B-883B54F8677D}" type="slidenum">
              <a:t>93</a:t>
            </a:fld>
            <a:endParaRPr/>
          </a:p>
        </p:txBody>
      </p:sp>
    </p:spTree>
  </p:cSld>
  <p:clrMapOvr>
    <a:masterClrMapping/>
  </p:clrMapOvr>
  <p:transition spd="med"/>
</p:sld>
</file>

<file path=ppt/theme/theme1.xml><?xml version="1.0" encoding="utf-8"?>
<a:theme xmlns:a="http://schemas.openxmlformats.org/drawingml/2006/main" name="自定义设计方案">
  <a:themeElements>
    <a:clrScheme name="自定义设计方案">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自定义设计方案">
      <a:majorFont>
        <a:latin typeface="Helvetica"/>
        <a:ea typeface="Helvetica"/>
        <a:cs typeface="Helvetica"/>
      </a:majorFont>
      <a:minorFont>
        <a:latin typeface="Arial"/>
        <a:ea typeface="Arial"/>
        <a:cs typeface="Arial"/>
      </a:minorFont>
    </a:fontScheme>
    <a:fmtScheme name="自定义设计方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自定义设计方案">
  <a:themeElements>
    <a:clrScheme name="自定义设计方案">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自定义设计方案">
      <a:majorFont>
        <a:latin typeface="Helvetica"/>
        <a:ea typeface="Helvetica"/>
        <a:cs typeface="Helvetica"/>
      </a:majorFont>
      <a:minorFont>
        <a:latin typeface="Arial"/>
        <a:ea typeface="Arial"/>
        <a:cs typeface="Arial"/>
      </a:minorFont>
    </a:fontScheme>
    <a:fmtScheme name="自定义设计方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328</TotalTime>
  <Words>3080</Words>
  <Application>Microsoft Macintosh PowerPoint</Application>
  <PresentationFormat>全屏显示(4:3)</PresentationFormat>
  <Paragraphs>654</Paragraphs>
  <Slides>93</Slides>
  <Notes>39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93</vt:i4>
      </vt:variant>
    </vt:vector>
  </HeadingPairs>
  <TitlesOfParts>
    <vt:vector size="100" baseType="lpstr">
      <vt:lpstr>黑体</vt:lpstr>
      <vt:lpstr>宋体</vt:lpstr>
      <vt:lpstr>Arial</vt:lpstr>
      <vt:lpstr>Calibri</vt:lpstr>
      <vt:lpstr>Helvetica</vt:lpstr>
      <vt:lpstr>Symbol</vt:lpstr>
      <vt:lpstr>自定义设计方案</vt:lpstr>
      <vt:lpstr>PowerPoint 演示文稿</vt:lpstr>
      <vt:lpstr>目录</vt:lpstr>
      <vt:lpstr>罗马尼亚问题</vt:lpstr>
      <vt:lpstr>1. 问题求解Agent</vt:lpstr>
      <vt:lpstr>1. 问题求解Agent</vt:lpstr>
      <vt:lpstr>2. 问题实例</vt:lpstr>
      <vt:lpstr>例1. 真空吸尘器世界</vt:lpstr>
      <vt:lpstr>例1. 真空吸尘器世界</vt:lpstr>
      <vt:lpstr>例1. 真空吸尘器世界</vt:lpstr>
      <vt:lpstr>例1. 真空吸尘器世界</vt:lpstr>
      <vt:lpstr>例2. 八数码问题</vt:lpstr>
      <vt:lpstr>例2. 八数码问题</vt:lpstr>
      <vt:lpstr>例2. 八数码问题</vt:lpstr>
      <vt:lpstr>例3. 八皇后问题</vt:lpstr>
      <vt:lpstr>例3. 八皇后问题</vt:lpstr>
      <vt:lpstr>例3. 八皇后问题</vt:lpstr>
      <vt:lpstr>例. Donald Knuth猜想</vt:lpstr>
      <vt:lpstr>例4. 路径规划问题</vt:lpstr>
      <vt:lpstr>例4. 路径规划问题</vt:lpstr>
      <vt:lpstr>3. 搜索</vt:lpstr>
      <vt:lpstr>3.1 搜索树</vt:lpstr>
      <vt:lpstr>3.1 搜索树</vt:lpstr>
      <vt:lpstr>3.2 树搜索</vt:lpstr>
      <vt:lpstr>3.2 树搜索</vt:lpstr>
      <vt:lpstr>3.2 树搜索</vt:lpstr>
      <vt:lpstr>3.2 树搜索</vt:lpstr>
      <vt:lpstr>3.3 图搜索</vt:lpstr>
      <vt:lpstr>3.3 图搜索</vt:lpstr>
      <vt:lpstr>3.3 图搜索</vt:lpstr>
      <vt:lpstr>3.3 图搜索</vt:lpstr>
      <vt:lpstr>3.3 图搜索</vt:lpstr>
      <vt:lpstr>3.3 图搜索</vt:lpstr>
      <vt:lpstr>3.4 搜索算法的表示</vt:lpstr>
      <vt:lpstr>3.4 搜索算法的表示</vt:lpstr>
      <vt:lpstr>3.4 搜索算法的表示</vt:lpstr>
      <vt:lpstr>3.4 搜索算法的表示</vt:lpstr>
      <vt:lpstr>3.5 问题求解算法的性能</vt:lpstr>
      <vt:lpstr>4. 无信息搜索</vt:lpstr>
      <vt:lpstr>4. 无信息搜索</vt:lpstr>
      <vt:lpstr>4.1 宽度优先搜索</vt:lpstr>
      <vt:lpstr>4.1 宽度优先搜索</vt:lpstr>
      <vt:lpstr>4.1 宽度优先搜索</vt:lpstr>
      <vt:lpstr>4.2 一致代价搜索</vt:lpstr>
      <vt:lpstr>4.2 一致代价搜索</vt:lpstr>
      <vt:lpstr>4.2 一致代价搜索</vt:lpstr>
      <vt:lpstr>4.2 一致代价搜索</vt:lpstr>
      <vt:lpstr>4.2 一致代价搜索</vt:lpstr>
      <vt:lpstr>4.3 深度优先搜索</vt:lpstr>
      <vt:lpstr>PowerPoint 演示文稿</vt:lpstr>
      <vt:lpstr>4.3 深度优先搜索</vt:lpstr>
      <vt:lpstr>4.3 深度优先搜索</vt:lpstr>
      <vt:lpstr>4.3 深度优先搜索</vt:lpstr>
      <vt:lpstr>4.4 深度受限搜索</vt:lpstr>
      <vt:lpstr>4.4 深度受限搜索</vt:lpstr>
      <vt:lpstr>4.5 迭代加深的深度优先搜索</vt:lpstr>
      <vt:lpstr>PowerPoint 演示文稿</vt:lpstr>
      <vt:lpstr>4.5 迭代加深的深度优先搜索</vt:lpstr>
      <vt:lpstr>4.6 双向搜索</vt:lpstr>
      <vt:lpstr>4.6 双向搜索</vt:lpstr>
      <vt:lpstr>4.6 双向搜索</vt:lpstr>
      <vt:lpstr>4.7 无信息搜索策略对比</vt:lpstr>
      <vt:lpstr>5. 启发式搜索</vt:lpstr>
      <vt:lpstr>5. 启发式搜索</vt:lpstr>
      <vt:lpstr>5.1 最佳优先搜索</vt:lpstr>
      <vt:lpstr>5.1 最佳优先搜索</vt:lpstr>
      <vt:lpstr>5.2 贪婪最佳优先搜索</vt:lpstr>
      <vt:lpstr>5.2 贪婪最佳优先搜索</vt:lpstr>
      <vt:lpstr>5.2 贪婪最佳优先搜索</vt:lpstr>
      <vt:lpstr>5.2 贪婪最佳优先搜索</vt:lpstr>
      <vt:lpstr>5.3 A*搜索</vt:lpstr>
      <vt:lpstr>5.3 A*搜索</vt:lpstr>
      <vt:lpstr>PowerPoint 演示文稿</vt:lpstr>
      <vt:lpstr>PowerPoint 演示文稿</vt:lpstr>
      <vt:lpstr>5.3 A*搜索</vt:lpstr>
      <vt:lpstr>5.4 存储受限的启发式搜索</vt:lpstr>
      <vt:lpstr>5.4 存储受限的启发式搜索</vt:lpstr>
      <vt:lpstr>5.4 存储受限的启发式搜索</vt:lpstr>
      <vt:lpstr>5.4 存储受限的启发式搜索</vt:lpstr>
      <vt:lpstr>6. 启发式函数</vt:lpstr>
      <vt:lpstr>6. 启发式函数</vt:lpstr>
      <vt:lpstr>6. 启发式函数</vt:lpstr>
      <vt:lpstr>6.1 启发式函数的精确度</vt:lpstr>
      <vt:lpstr>6.1 启发式函数的精确度</vt:lpstr>
      <vt:lpstr>6.1 启发式函数的精确度</vt:lpstr>
      <vt:lpstr>6.1 启发式函数的精确度</vt:lpstr>
      <vt:lpstr>6.2 利用松弛问题设计启发式函数</vt:lpstr>
      <vt:lpstr>6.2 利用松弛问题设计启发式函数</vt:lpstr>
      <vt:lpstr>6.2 利用松弛问题设计启发式函数</vt:lpstr>
      <vt:lpstr>6.2 利用松弛问题设计启发式函数</vt:lpstr>
      <vt:lpstr>6.2 利用松弛问题设计启发式函数</vt:lpstr>
      <vt:lpstr>6.3 利用子问题设计启发式函数</vt:lpstr>
      <vt:lpstr>6.3 利用子问题设计启发式函数</vt:lpstr>
      <vt:lpstr>6.4 从经验中学习启发式函数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User</cp:lastModifiedBy>
  <cp:revision>9</cp:revision>
  <dcterms:modified xsi:type="dcterms:W3CDTF">2023-09-24T11:01:51Z</dcterms:modified>
</cp:coreProperties>
</file>